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91" r:id="rId21"/>
    <p:sldId id="303" r:id="rId22"/>
    <p:sldId id="275" r:id="rId23"/>
    <p:sldId id="276" r:id="rId24"/>
    <p:sldId id="299" r:id="rId25"/>
    <p:sldId id="300" r:id="rId26"/>
    <p:sldId id="301" r:id="rId27"/>
    <p:sldId id="302"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2" r:id="rId43"/>
    <p:sldId id="293" r:id="rId44"/>
    <p:sldId id="294" r:id="rId45"/>
    <p:sldId id="295" r:id="rId46"/>
    <p:sldId id="296" r:id="rId47"/>
    <p:sldId id="306" r:id="rId48"/>
    <p:sldId id="304" r:id="rId49"/>
    <p:sldId id="307" r:id="rId50"/>
    <p:sldId id="297" r:id="rId51"/>
    <p:sldId id="298" r:id="rId52"/>
    <p:sldId id="305" r:id="rId53"/>
    <p:sldId id="308" r:id="rId54"/>
    <p:sldId id="30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53" autoAdjust="0"/>
    <p:restoredTop sz="94660"/>
  </p:normalViewPr>
  <p:slideViewPr>
    <p:cSldViewPr snapToGrid="0" snapToObjects="1">
      <p:cViewPr varScale="1">
        <p:scale>
          <a:sx n="74" d="100"/>
          <a:sy n="74" d="100"/>
        </p:scale>
        <p:origin x="-13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printerSettings" Target="printerSettings/printerSettings1.bin"/><Relationship Id="rId57" Type="http://schemas.openxmlformats.org/officeDocument/2006/relationships/presProps" Target="presProps.xml"/><Relationship Id="rId58" Type="http://schemas.openxmlformats.org/officeDocument/2006/relationships/viewProps" Target="viewProps.xml"/><Relationship Id="rId59" Type="http://schemas.openxmlformats.org/officeDocument/2006/relationships/theme" Target="theme/theme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pPr/>
              <a:t>27/09/12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pPr/>
              <a:t>‹n.›</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pPr/>
              <a:t>27/09/12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‹n.›</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pPr/>
              <a:t>27/09/12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‹n.›</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pPr/>
              <a:t>27/09/12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‹n.›</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pPr/>
              <a:t>27/09/12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pPr/>
              <a:t>27/09/12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‹n.›</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pPr/>
              <a:t>27/09/12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DD0FD-55B0-48C4-8AF2-8A69533EDFC3}" type="slidenum">
              <a:rPr lang="en-US" smtClean="0"/>
              <a:pPr/>
              <a:t>‹n.›</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pPr/>
              <a:t>27/09/12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DD0FD-55B0-48C4-8AF2-8A69533EDFC3}" type="slidenum">
              <a:rPr lang="en-US" smtClean="0"/>
              <a:pPr/>
              <a:t>‹n.›</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pPr/>
              <a:t>27/09/12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DD0FD-55B0-48C4-8AF2-8A69533EDFC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pPr/>
              <a:t>27/09/12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pPr/>
              <a:t>27/09/12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pPr/>
              <a:t>27/09/12</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ILLUMINISMO E ROMANTICISMO</a:t>
            </a:r>
            <a:endParaRPr lang="it-IT"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64335381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718102" y="2248347"/>
            <a:ext cx="7745505" cy="3877815"/>
          </a:xfrm>
        </p:spPr>
        <p:txBody>
          <a:bodyPr>
            <a:normAutofit fontScale="85000" lnSpcReduction="10000"/>
          </a:bodyPr>
          <a:lstStyle/>
          <a:p>
            <a:pPr algn="just"/>
            <a:r>
              <a:rPr lang="it-IT" dirty="0" smtClean="0"/>
              <a:t>Con fiduciosa aspettativa il clima illuministico assegna alla razionalità un compito pratico che prende la forma della risposta scientifica ai bisogni dell’uomo: promuovere la felicità individuale e collettiva. Lo scopo è la promozione del bene, inteso non più platonicamente come valore supremamente intellegibile, eppure difficilmente riscontrabile nella storia e nella politica, ma come sinonimo di </a:t>
            </a:r>
            <a:r>
              <a:rPr lang="it-IT" i="1" dirty="0" smtClean="0"/>
              <a:t>benessere</a:t>
            </a:r>
            <a:r>
              <a:rPr lang="it-IT" dirty="0" smtClean="0"/>
              <a:t> e </a:t>
            </a:r>
            <a:r>
              <a:rPr lang="it-IT" i="1" dirty="0" smtClean="0"/>
              <a:t>piacere</a:t>
            </a:r>
            <a:r>
              <a:rPr lang="it-IT" dirty="0" smtClean="0"/>
              <a:t>.</a:t>
            </a:r>
          </a:p>
          <a:p>
            <a:pPr algn="just"/>
            <a:r>
              <a:rPr lang="it-IT" dirty="0" smtClean="0"/>
              <a:t>È buona e apportatrice di felicità quella situazione o quella determinazione della volontà che è in grado di rendere minima l’esperienza di sofferenza e massima la percezione di piacere, di soddisfazione. L’utile viene identificato con il perseguimento di uno specifico scopo concreto giudicato socialmente vantaggioso dall’insindacabile valutazione del potere politico. </a:t>
            </a:r>
          </a:p>
          <a:p>
            <a:pPr algn="just"/>
            <a:endParaRPr lang="it-IT" dirty="0"/>
          </a:p>
        </p:txBody>
      </p:sp>
      <p:sp>
        <p:nvSpPr>
          <p:cNvPr id="3" name="Titolo 2"/>
          <p:cNvSpPr>
            <a:spLocks noGrp="1"/>
          </p:cNvSpPr>
          <p:nvPr>
            <p:ph type="title"/>
          </p:nvPr>
        </p:nvSpPr>
        <p:spPr/>
        <p:txBody>
          <a:bodyPr/>
          <a:lstStyle/>
          <a:p>
            <a:r>
              <a:rPr lang="it-IT" sz="4400" dirty="0" smtClean="0"/>
              <a:t>Promuovere la felicità e il criterio dell’utile</a:t>
            </a:r>
            <a:endParaRPr lang="it-IT" sz="4400" dirty="0"/>
          </a:p>
        </p:txBody>
      </p:sp>
    </p:spTree>
    <p:extLst>
      <p:ext uri="{BB962C8B-B14F-4D97-AF65-F5344CB8AC3E}">
        <p14:creationId xmlns:p14="http://schemas.microsoft.com/office/powerpoint/2010/main" val="11369147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dirty="0" smtClean="0"/>
              <a:t>La virtù è la qualità che si ispira al al principio della pubblica utilità condiviso dalla cultura sociale. La virtù è comportamento correlato alla prosperità comune e al pubblico consenso.</a:t>
            </a:r>
          </a:p>
          <a:p>
            <a:pPr algn="just"/>
            <a:r>
              <a:rPr lang="it-IT" dirty="0" smtClean="0"/>
              <a:t>Al </a:t>
            </a:r>
            <a:r>
              <a:rPr lang="it-IT" i="1" dirty="0" smtClean="0"/>
              <a:t>dovere</a:t>
            </a:r>
            <a:r>
              <a:rPr lang="it-IT" dirty="0" smtClean="0"/>
              <a:t> Kant nella seconda Critica innalza un vero e proprio inno, un inno all’uomo e alla sua forza di volontà: l’imperativo di fare il proprio dovere per la sola ragione che esso è il dovere, la legge morale per eccellenza, la cui fonte è la coscienza stessa dell’essere razionale. La moralità, nelle mani di un uomo autosufficiente eticamente, diventa </a:t>
            </a:r>
            <a:r>
              <a:rPr lang="it-IT" i="1" dirty="0" smtClean="0"/>
              <a:t>moralismo.</a:t>
            </a:r>
            <a:endParaRPr lang="it-IT" i="1" dirty="0"/>
          </a:p>
        </p:txBody>
      </p:sp>
      <p:sp>
        <p:nvSpPr>
          <p:cNvPr id="3" name="Titolo 2"/>
          <p:cNvSpPr>
            <a:spLocks noGrp="1"/>
          </p:cNvSpPr>
          <p:nvPr>
            <p:ph type="title"/>
          </p:nvPr>
        </p:nvSpPr>
        <p:spPr>
          <a:xfrm>
            <a:off x="849263" y="225049"/>
            <a:ext cx="7756263" cy="2314802"/>
          </a:xfrm>
        </p:spPr>
        <p:txBody>
          <a:bodyPr/>
          <a:lstStyle/>
          <a:p>
            <a:r>
              <a:rPr lang="it-IT" dirty="0" smtClean="0"/>
              <a:t>LA VIRTU’ </a:t>
            </a:r>
            <a:br>
              <a:rPr lang="it-IT" dirty="0" smtClean="0"/>
            </a:br>
            <a:endParaRPr lang="it-IT" dirty="0"/>
          </a:p>
        </p:txBody>
      </p:sp>
    </p:spTree>
    <p:extLst>
      <p:ext uri="{BB962C8B-B14F-4D97-AF65-F5344CB8AC3E}">
        <p14:creationId xmlns:p14="http://schemas.microsoft.com/office/powerpoint/2010/main" val="25895186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32101" y="2248347"/>
            <a:ext cx="7745505" cy="3877815"/>
          </a:xfrm>
        </p:spPr>
        <p:txBody>
          <a:bodyPr>
            <a:noAutofit/>
          </a:bodyPr>
          <a:lstStyle/>
          <a:p>
            <a:pPr algn="just"/>
            <a:r>
              <a:rPr lang="it-IT" sz="3200" dirty="0" smtClean="0"/>
              <a:t>L’opera d’arte deve avere un significato morale ed un obiettivo sociale: l’arte figurativa si applica a rappresentare eventi storici esemplari perché contemplandone la raffigurazione, “</a:t>
            </a:r>
            <a:r>
              <a:rPr lang="it-IT" sz="3200" i="1" dirty="0" smtClean="0"/>
              <a:t>ciascuno è in grado di trarre subito l’insegnamento</a:t>
            </a:r>
            <a:r>
              <a:rPr lang="it-IT" sz="3200" dirty="0" smtClean="0"/>
              <a:t>”.</a:t>
            </a:r>
          </a:p>
        </p:txBody>
      </p:sp>
      <p:sp>
        <p:nvSpPr>
          <p:cNvPr id="3" name="Titolo 2"/>
          <p:cNvSpPr>
            <a:spLocks noGrp="1"/>
          </p:cNvSpPr>
          <p:nvPr>
            <p:ph type="title"/>
          </p:nvPr>
        </p:nvSpPr>
        <p:spPr/>
        <p:txBody>
          <a:bodyPr/>
          <a:lstStyle/>
          <a:p>
            <a:r>
              <a:rPr lang="it-IT" dirty="0" smtClean="0"/>
              <a:t>Le finalità dell’arte</a:t>
            </a:r>
            <a:endParaRPr lang="it-IT" dirty="0"/>
          </a:p>
        </p:txBody>
      </p:sp>
    </p:spTree>
    <p:extLst>
      <p:ext uri="{BB962C8B-B14F-4D97-AF65-F5344CB8AC3E}">
        <p14:creationId xmlns:p14="http://schemas.microsoft.com/office/powerpoint/2010/main" val="42682554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a:bodyPr>
          <a:lstStyle/>
          <a:p>
            <a:pPr algn="just"/>
            <a:r>
              <a:rPr lang="it-IT" sz="3200" dirty="0" smtClean="0"/>
              <a:t>COSMOPOLITISMO E INDIVIDUALISMO: la specificità di questi due termini è illustrata dalla triade </a:t>
            </a:r>
            <a:r>
              <a:rPr lang="it-IT" sz="3200" i="1" dirty="0" err="1" smtClean="0"/>
              <a:t>libertè</a:t>
            </a:r>
            <a:r>
              <a:rPr lang="it-IT" sz="3200" i="1" dirty="0" smtClean="0"/>
              <a:t>, </a:t>
            </a:r>
            <a:r>
              <a:rPr lang="it-IT" sz="3200" i="1" dirty="0" err="1" smtClean="0"/>
              <a:t>fraternitè</a:t>
            </a:r>
            <a:r>
              <a:rPr lang="it-IT" sz="3200" i="1" dirty="0" smtClean="0"/>
              <a:t>, </a:t>
            </a:r>
            <a:r>
              <a:rPr lang="it-IT" sz="3200" i="1" dirty="0" err="1" smtClean="0"/>
              <a:t>egalitè</a:t>
            </a:r>
            <a:r>
              <a:rPr lang="it-IT" sz="3200" dirty="0" smtClean="0"/>
              <a:t>. </a:t>
            </a:r>
            <a:r>
              <a:rPr lang="it-IT" sz="3200" dirty="0"/>
              <a:t>I</a:t>
            </a:r>
            <a:r>
              <a:rPr lang="it-IT" sz="3200" dirty="0" smtClean="0"/>
              <a:t>l cosmo umano è una comunità universale di singoli individui uniti nel concetto astratto di natura umana. Il fondamento dell’umana solidarietà è il principio dell’utile.</a:t>
            </a:r>
            <a:endParaRPr lang="it-IT" sz="3200" dirty="0"/>
          </a:p>
        </p:txBody>
      </p:sp>
      <p:sp>
        <p:nvSpPr>
          <p:cNvPr id="3" name="Titolo 2"/>
          <p:cNvSpPr>
            <a:spLocks noGrp="1"/>
          </p:cNvSpPr>
          <p:nvPr>
            <p:ph type="title"/>
          </p:nvPr>
        </p:nvSpPr>
        <p:spPr/>
        <p:txBody>
          <a:bodyPr/>
          <a:lstStyle/>
          <a:p>
            <a:r>
              <a:rPr lang="it-IT" dirty="0" smtClean="0"/>
              <a:t>Dall’idea universale di ragione, alcune categorie</a:t>
            </a:r>
            <a:endParaRPr lang="it-IT" dirty="0"/>
          </a:p>
        </p:txBody>
      </p:sp>
    </p:spTree>
    <p:extLst>
      <p:ext uri="{BB962C8B-B14F-4D97-AF65-F5344CB8AC3E}">
        <p14:creationId xmlns:p14="http://schemas.microsoft.com/office/powerpoint/2010/main" val="36053324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algn="just"/>
            <a:r>
              <a:rPr lang="it-IT" dirty="0" smtClean="0"/>
              <a:t>DEISMO: tra ragione e fede esiste una radicale inconciliabilità. L’ambiente intellettuale non ammette come costitutiva dello spirito umano l’aspirazione a cercare e a conoscere il senso ultimo delle cose, aspirazione che fa della ragione l’irrequieta protagonista del senso religioso dell’uomo. Si tratta di un’obiezione aprioristica da cui discende la tesi che l’uomo è razionalmente tenuto a dare credito solo a verità che derivino dall’evidenza del lume razionale e dalle deduzioni dello </a:t>
            </a:r>
            <a:r>
              <a:rPr lang="it-IT" i="1" dirty="0" smtClean="0"/>
              <a:t>spirito di geometria.</a:t>
            </a:r>
            <a:endParaRPr lang="it-IT" i="1" dirty="0"/>
          </a:p>
        </p:txBody>
      </p:sp>
      <p:sp>
        <p:nvSpPr>
          <p:cNvPr id="3" name="Titolo 2"/>
          <p:cNvSpPr>
            <a:spLocks noGrp="1"/>
          </p:cNvSpPr>
          <p:nvPr>
            <p:ph type="title"/>
          </p:nvPr>
        </p:nvSpPr>
        <p:spPr/>
        <p:txBody>
          <a:bodyPr/>
          <a:lstStyle/>
          <a:p>
            <a:r>
              <a:rPr lang="it-IT" dirty="0" smtClean="0"/>
              <a:t>Rottura con la tradizione religiosa e culturale (1)</a:t>
            </a:r>
            <a:endParaRPr lang="it-IT" dirty="0"/>
          </a:p>
        </p:txBody>
      </p:sp>
    </p:spTree>
    <p:extLst>
      <p:ext uri="{BB962C8B-B14F-4D97-AF65-F5344CB8AC3E}">
        <p14:creationId xmlns:p14="http://schemas.microsoft.com/office/powerpoint/2010/main" val="318016316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Il prodotto culturale più esaltato e reclamizzato in tutto il Settecento è l’Enciclopedia curata da </a:t>
            </a:r>
            <a:r>
              <a:rPr lang="it-IT" dirty="0" err="1" smtClean="0"/>
              <a:t>Diderot</a:t>
            </a:r>
            <a:r>
              <a:rPr lang="it-IT" dirty="0" smtClean="0"/>
              <a:t> e D’Alembert: l’opera voleva essere la </a:t>
            </a:r>
            <a:r>
              <a:rPr lang="it-IT" i="1" dirty="0" smtClean="0"/>
              <a:t>summa</a:t>
            </a:r>
            <a:r>
              <a:rPr lang="it-IT" dirty="0" smtClean="0"/>
              <a:t> degli avanzamenti della civiltà umana negli ultimi decenni: essa si propone di fare il punto del cammino di emancipazione dell’uomo, rispecchiata nel moderno patrimonio di idee nuove e nel progresso raggiunto dalla tenace applicazione delle doti naturali nei diversi campi del sapere e del fare, che riguardano il mondo naturale e quello umano. </a:t>
            </a:r>
            <a:endParaRPr lang="it-IT" dirty="0"/>
          </a:p>
        </p:txBody>
      </p:sp>
      <p:sp>
        <p:nvSpPr>
          <p:cNvPr id="3" name="Titolo 2"/>
          <p:cNvSpPr>
            <a:spLocks noGrp="1"/>
          </p:cNvSpPr>
          <p:nvPr>
            <p:ph type="title"/>
          </p:nvPr>
        </p:nvSpPr>
        <p:spPr/>
        <p:txBody>
          <a:bodyPr/>
          <a:lstStyle/>
          <a:p>
            <a:r>
              <a:rPr lang="it-IT" dirty="0" smtClean="0"/>
              <a:t>Rottura con la tradizione culturale (2)</a:t>
            </a:r>
            <a:endParaRPr lang="it-IT" dirty="0"/>
          </a:p>
        </p:txBody>
      </p:sp>
    </p:spTree>
    <p:extLst>
      <p:ext uri="{BB962C8B-B14F-4D97-AF65-F5344CB8AC3E}">
        <p14:creationId xmlns:p14="http://schemas.microsoft.com/office/powerpoint/2010/main" val="239534191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dirty="0" smtClean="0"/>
              <a:t>Il modello illuministico privilegia i campi nei quali l’intelletto è in grado di imporre il suo schema ordinatore, applicabile alle cose dell’esperienza sensibile a quelle della realtà sociale e storica. </a:t>
            </a:r>
          </a:p>
          <a:p>
            <a:pPr algn="just"/>
            <a:r>
              <a:rPr lang="it-IT" dirty="0" smtClean="0"/>
              <a:t>Ogni altra dimensione è guardata con sussiego e confinata nell’ambito del sentimentale, dell’immaginario, ininfluente ai fini della vita sociale e civile. Alla ragione il compito di selezionare, ripulire, guidare ogni impresa degna di considerazione pubblica e passibile di realizzazione concreta. </a:t>
            </a:r>
            <a:endParaRPr lang="it-IT" dirty="0"/>
          </a:p>
        </p:txBody>
      </p:sp>
      <p:sp>
        <p:nvSpPr>
          <p:cNvPr id="3" name="Titolo 2"/>
          <p:cNvSpPr>
            <a:spLocks noGrp="1"/>
          </p:cNvSpPr>
          <p:nvPr>
            <p:ph type="title"/>
          </p:nvPr>
        </p:nvSpPr>
        <p:spPr/>
        <p:txBody>
          <a:bodyPr/>
          <a:lstStyle/>
          <a:p>
            <a:r>
              <a:rPr lang="it-IT" dirty="0" smtClean="0"/>
              <a:t>L’uomo a una dimensione</a:t>
            </a:r>
            <a:endParaRPr lang="it-IT" dirty="0"/>
          </a:p>
        </p:txBody>
      </p:sp>
    </p:spTree>
    <p:extLst>
      <p:ext uri="{BB962C8B-B14F-4D97-AF65-F5344CB8AC3E}">
        <p14:creationId xmlns:p14="http://schemas.microsoft.com/office/powerpoint/2010/main" val="351623167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L’uomo moderno dell’Illuminismo non ammette che anche l’ispirazione all’assoluto e all’infinito sia altrettanto urgente e autenticamente umana quanto la disposizione a misurare e manipolare il particolare finito. Il limite delle zone umane corrisponde a quello delle zone misurabili e razionalmente controllabili della realtà circostante: la sua è una signoria indiscussa su ciò che è finito. L’autonomia e autostima illuministica si trincera dietro il limite.</a:t>
            </a:r>
            <a:endParaRPr lang="it-IT" dirty="0"/>
          </a:p>
        </p:txBody>
      </p:sp>
      <p:sp>
        <p:nvSpPr>
          <p:cNvPr id="3" name="Titolo 2"/>
          <p:cNvSpPr>
            <a:spLocks noGrp="1"/>
          </p:cNvSpPr>
          <p:nvPr>
            <p:ph type="title"/>
          </p:nvPr>
        </p:nvSpPr>
        <p:spPr/>
        <p:txBody>
          <a:bodyPr/>
          <a:lstStyle/>
          <a:p>
            <a:r>
              <a:rPr lang="it-IT" dirty="0" smtClean="0"/>
              <a:t> </a:t>
            </a:r>
            <a:r>
              <a:rPr lang="it-IT" sz="4000" dirty="0" smtClean="0"/>
              <a:t>ANTROPOCENTRISMO</a:t>
            </a:r>
            <a:br>
              <a:rPr lang="it-IT" sz="4000" dirty="0" smtClean="0"/>
            </a:br>
            <a:r>
              <a:rPr lang="it-IT" sz="4000" dirty="0" smtClean="0"/>
              <a:t>RADICALE (1)</a:t>
            </a:r>
            <a:endParaRPr lang="it-IT" sz="4000" dirty="0"/>
          </a:p>
        </p:txBody>
      </p:sp>
    </p:spTree>
    <p:extLst>
      <p:ext uri="{BB962C8B-B14F-4D97-AF65-F5344CB8AC3E}">
        <p14:creationId xmlns:p14="http://schemas.microsoft.com/office/powerpoint/2010/main" val="265730860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Si ammette l’idea di un Dio </a:t>
            </a:r>
            <a:r>
              <a:rPr lang="it-IT" i="1" dirty="0" smtClean="0"/>
              <a:t>dell’</a:t>
            </a:r>
            <a:r>
              <a:rPr lang="it-IT" dirty="0" smtClean="0"/>
              <a:t>uomo, mai quella di un Dio </a:t>
            </a:r>
            <a:r>
              <a:rPr lang="it-IT" i="1" dirty="0" smtClean="0"/>
              <a:t>per</a:t>
            </a:r>
            <a:r>
              <a:rPr lang="it-IT" dirty="0" smtClean="0"/>
              <a:t> l’uomo. Il Dio dell’uomo lo designa l’uomo stesso. Nei due secoli successivi ci saranno sviluppi imprevisti di queste nuove radici di teologia antropocentrica, messe nel cuore dell’uomo dall’Illuminismo: la nazione, lo Stato, la classe, la razza sono le inedite divinità in onore delle quali l’uomo antropocentrico si appresta a confezionare i nuovi abiti liturgici, secondo il variare delle stagioni ideologiche. </a:t>
            </a:r>
            <a:endParaRPr lang="it-IT" dirty="0"/>
          </a:p>
        </p:txBody>
      </p:sp>
      <p:sp>
        <p:nvSpPr>
          <p:cNvPr id="3" name="Titolo 2"/>
          <p:cNvSpPr>
            <a:spLocks noGrp="1"/>
          </p:cNvSpPr>
          <p:nvPr>
            <p:ph type="title"/>
          </p:nvPr>
        </p:nvSpPr>
        <p:spPr/>
        <p:txBody>
          <a:bodyPr/>
          <a:lstStyle/>
          <a:p>
            <a:r>
              <a:rPr lang="it-IT" sz="4000" dirty="0" smtClean="0"/>
              <a:t>ANTROPOCENTRISMO RADICALE (2)</a:t>
            </a:r>
            <a:endParaRPr lang="it-IT" sz="4000" dirty="0"/>
          </a:p>
        </p:txBody>
      </p:sp>
    </p:spTree>
    <p:extLst>
      <p:ext uri="{BB962C8B-B14F-4D97-AF65-F5344CB8AC3E}">
        <p14:creationId xmlns:p14="http://schemas.microsoft.com/office/powerpoint/2010/main" val="189346878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Preromanticismo della seconda metà del Settecento: si parte da una critica all’Illuminismo accusato di aver ingiustificabilmente censurato aspetti non secondari dell’essere umano. “</a:t>
            </a:r>
            <a:r>
              <a:rPr lang="it-IT" i="1" dirty="0" smtClean="0"/>
              <a:t>In ogni particolare è racchiuso un messaggio, enigmatico e insieme suggestivo, che richiama lo spirito al significato misterioso dell’esistenza e che accende l’attenzione e l’immaginazione, facendole diventare domande e attesa di svelamento</a:t>
            </a:r>
            <a:r>
              <a:rPr lang="it-IT" dirty="0" smtClean="0"/>
              <a:t>”. </a:t>
            </a:r>
          </a:p>
        </p:txBody>
      </p:sp>
      <p:sp>
        <p:nvSpPr>
          <p:cNvPr id="3" name="Titolo 2"/>
          <p:cNvSpPr>
            <a:spLocks noGrp="1"/>
          </p:cNvSpPr>
          <p:nvPr>
            <p:ph type="title"/>
          </p:nvPr>
        </p:nvSpPr>
        <p:spPr/>
        <p:txBody>
          <a:bodyPr/>
          <a:lstStyle/>
          <a:p>
            <a:r>
              <a:rPr lang="it-IT" sz="4000" dirty="0" smtClean="0"/>
              <a:t>IL ROMANTICISMO. PRODROMI</a:t>
            </a:r>
            <a:endParaRPr lang="it-IT" sz="4000" dirty="0"/>
          </a:p>
        </p:txBody>
      </p:sp>
    </p:spTree>
    <p:extLst>
      <p:ext uri="{BB962C8B-B14F-4D97-AF65-F5344CB8AC3E}">
        <p14:creationId xmlns:p14="http://schemas.microsoft.com/office/powerpoint/2010/main" val="22441528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b="1" dirty="0" smtClean="0"/>
              <a:t>Rinascimento laico: </a:t>
            </a:r>
            <a:r>
              <a:rPr lang="it-IT" dirty="0" smtClean="0"/>
              <a:t>esalta nell’uomo il </a:t>
            </a:r>
            <a:r>
              <a:rPr lang="it-IT" i="1" dirty="0" smtClean="0"/>
              <a:t>connotato dell’autonomia</a:t>
            </a:r>
            <a:r>
              <a:rPr lang="it-IT" dirty="0" smtClean="0"/>
              <a:t>.</a:t>
            </a:r>
          </a:p>
          <a:p>
            <a:pPr algn="just"/>
            <a:r>
              <a:rPr lang="it-IT" b="1" dirty="0" smtClean="0"/>
              <a:t>Riforma Protestante</a:t>
            </a:r>
            <a:r>
              <a:rPr lang="it-IT" dirty="0" smtClean="0"/>
              <a:t>: proclama che il principio di autonomia individuale vale innanzitutto nel rapporto che l’uomo è chiamato ad intessere con Dio. </a:t>
            </a:r>
          </a:p>
          <a:p>
            <a:pPr algn="just"/>
            <a:r>
              <a:rPr lang="it-IT" b="1" dirty="0" smtClean="0"/>
              <a:t>Rivoluzione Copernicana</a:t>
            </a:r>
            <a:r>
              <a:rPr lang="it-IT" dirty="0" smtClean="0"/>
              <a:t>: la concezione copernicana assegna all’uomo il ruolo più esclusivo di abitatore di un corpo celeste sopra il quale può sentirsi incaricato di esercitare una signoria, autonoma e a tutto campo.</a:t>
            </a:r>
            <a:endParaRPr lang="it-IT" dirty="0"/>
          </a:p>
        </p:txBody>
      </p:sp>
      <p:sp>
        <p:nvSpPr>
          <p:cNvPr id="3" name="Titolo 2"/>
          <p:cNvSpPr>
            <a:spLocks noGrp="1"/>
          </p:cNvSpPr>
          <p:nvPr>
            <p:ph type="title"/>
          </p:nvPr>
        </p:nvSpPr>
        <p:spPr/>
        <p:txBody>
          <a:bodyPr/>
          <a:lstStyle/>
          <a:p>
            <a:r>
              <a:rPr lang="it-IT" sz="4400" dirty="0" smtClean="0"/>
              <a:t>IL TEMPO LUNGO DELLA MODERNITA</a:t>
            </a:r>
            <a:r>
              <a:rPr lang="it-IT" dirty="0" smtClean="0"/>
              <a:t>’</a:t>
            </a:r>
            <a:endParaRPr lang="it-IT" dirty="0"/>
          </a:p>
        </p:txBody>
      </p:sp>
    </p:spTree>
    <p:extLst>
      <p:ext uri="{BB962C8B-B14F-4D97-AF65-F5344CB8AC3E}">
        <p14:creationId xmlns:p14="http://schemas.microsoft.com/office/powerpoint/2010/main" val="197231472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sz="4400" i="1" dirty="0" smtClean="0"/>
              <a:t> </a:t>
            </a:r>
            <a:r>
              <a:rPr lang="it-IT" sz="4400" dirty="0" smtClean="0"/>
              <a:t>1770-1780 Goethe</a:t>
            </a:r>
          </a:p>
          <a:p>
            <a:r>
              <a:rPr lang="it-IT" sz="4400" i="1" dirty="0" smtClean="0"/>
              <a:t>Tempesta e </a:t>
            </a:r>
            <a:r>
              <a:rPr lang="it-IT" sz="4400" dirty="0" smtClean="0"/>
              <a:t>assalto, tempesta e impeto.</a:t>
            </a:r>
          </a:p>
          <a:p>
            <a:r>
              <a:rPr lang="it-IT" sz="4400" dirty="0" smtClean="0"/>
              <a:t>Endiadi: </a:t>
            </a:r>
            <a:r>
              <a:rPr lang="it-IT" sz="4400" i="1" dirty="0" smtClean="0"/>
              <a:t>impeto tempestoso</a:t>
            </a:r>
            <a:r>
              <a:rPr lang="it-IT" sz="4400" dirty="0" smtClean="0"/>
              <a:t>, ribollire </a:t>
            </a:r>
            <a:r>
              <a:rPr lang="it-IT" sz="4400" i="1" dirty="0" smtClean="0"/>
              <a:t>caotico </a:t>
            </a:r>
            <a:r>
              <a:rPr lang="it-IT" sz="4400" dirty="0" smtClean="0"/>
              <a:t>di sentimenti.</a:t>
            </a:r>
          </a:p>
          <a:p>
            <a:pPr marL="0" indent="0">
              <a:buNone/>
            </a:pPr>
            <a:endParaRPr lang="it-IT" sz="4400" dirty="0" smtClean="0"/>
          </a:p>
          <a:p>
            <a:pPr marL="0" indent="0">
              <a:buNone/>
            </a:pPr>
            <a:endParaRPr lang="it-IT" sz="4400" dirty="0"/>
          </a:p>
          <a:p>
            <a:pPr marL="0" indent="0">
              <a:buNone/>
            </a:pPr>
            <a:endParaRPr lang="it-IT" dirty="0"/>
          </a:p>
        </p:txBody>
      </p:sp>
      <p:sp>
        <p:nvSpPr>
          <p:cNvPr id="3" name="Titolo 2"/>
          <p:cNvSpPr>
            <a:spLocks noGrp="1"/>
          </p:cNvSpPr>
          <p:nvPr>
            <p:ph type="title"/>
          </p:nvPr>
        </p:nvSpPr>
        <p:spPr/>
        <p:txBody>
          <a:bodyPr/>
          <a:lstStyle/>
          <a:p>
            <a:r>
              <a:rPr lang="it-IT" i="1" dirty="0" smtClean="0"/>
              <a:t>STURM UND DRANG</a:t>
            </a:r>
            <a:endParaRPr lang="it-IT" i="1" dirty="0"/>
          </a:p>
        </p:txBody>
      </p:sp>
    </p:spTree>
    <p:extLst>
      <p:ext uri="{BB962C8B-B14F-4D97-AF65-F5344CB8AC3E}">
        <p14:creationId xmlns:p14="http://schemas.microsoft.com/office/powerpoint/2010/main" val="1727004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Il poeta inglese James </a:t>
            </a:r>
            <a:r>
              <a:rPr lang="it-IT" dirty="0" err="1" smtClean="0"/>
              <a:t>Macpherson</a:t>
            </a:r>
            <a:r>
              <a:rPr lang="it-IT" dirty="0" smtClean="0"/>
              <a:t> (1738-1796) aveva pubblicato i </a:t>
            </a:r>
            <a:r>
              <a:rPr lang="it-IT" i="1" dirty="0" smtClean="0"/>
              <a:t>Frammenti di poesia antica</a:t>
            </a:r>
            <a:r>
              <a:rPr lang="it-IT" dirty="0" smtClean="0"/>
              <a:t>, attribuendoli ad </a:t>
            </a:r>
            <a:r>
              <a:rPr lang="it-IT" dirty="0" err="1"/>
              <a:t>O</a:t>
            </a:r>
            <a:r>
              <a:rPr lang="it-IT" dirty="0" err="1" smtClean="0"/>
              <a:t>ssian</a:t>
            </a:r>
            <a:r>
              <a:rPr lang="it-IT" dirty="0" smtClean="0"/>
              <a:t>, un bardo antico. In quest’opera vengono mescolate tematiche quali l’esaltazione della virtù cavalleresca, storie </a:t>
            </a:r>
            <a:r>
              <a:rPr lang="it-IT" dirty="0" err="1" smtClean="0"/>
              <a:t>delgli</a:t>
            </a:r>
            <a:r>
              <a:rPr lang="it-IT" dirty="0" smtClean="0"/>
              <a:t> amori appassionati ed infelici di coppie di amanti, descrizioni di paesaggi cupi, di atmosfere tempestose, visioni </a:t>
            </a:r>
            <a:r>
              <a:rPr lang="it-IT" dirty="0" err="1" smtClean="0"/>
              <a:t>notturnoe</a:t>
            </a:r>
            <a:r>
              <a:rPr lang="it-IT" dirty="0" smtClean="0"/>
              <a:t> e spettrali.</a:t>
            </a:r>
          </a:p>
          <a:p>
            <a:pPr algn="just"/>
            <a:r>
              <a:rPr lang="it-IT" dirty="0" smtClean="0"/>
              <a:t>In Italia l’opera incontrò fu tradotta da Melchiorre </a:t>
            </a:r>
            <a:r>
              <a:rPr lang="it-IT" dirty="0" err="1" smtClean="0"/>
              <a:t>Cesarotti</a:t>
            </a:r>
            <a:r>
              <a:rPr lang="it-IT" dirty="0" smtClean="0"/>
              <a:t> nel 1763. </a:t>
            </a:r>
            <a:endParaRPr lang="it-IT" dirty="0"/>
          </a:p>
        </p:txBody>
      </p:sp>
      <p:sp>
        <p:nvSpPr>
          <p:cNvPr id="3" name="Titolo 2"/>
          <p:cNvSpPr>
            <a:spLocks noGrp="1"/>
          </p:cNvSpPr>
          <p:nvPr>
            <p:ph type="title"/>
          </p:nvPr>
        </p:nvSpPr>
        <p:spPr/>
        <p:txBody>
          <a:bodyPr/>
          <a:lstStyle/>
          <a:p>
            <a:r>
              <a:rPr lang="it-IT" dirty="0" smtClean="0"/>
              <a:t>La poesia </a:t>
            </a:r>
            <a:r>
              <a:rPr lang="it-IT" i="1" dirty="0" smtClean="0"/>
              <a:t>ossianica</a:t>
            </a:r>
            <a:endParaRPr lang="it-IT" i="1" dirty="0"/>
          </a:p>
        </p:txBody>
      </p:sp>
    </p:spTree>
    <p:extLst>
      <p:ext uri="{BB962C8B-B14F-4D97-AF65-F5344CB8AC3E}">
        <p14:creationId xmlns:p14="http://schemas.microsoft.com/office/powerpoint/2010/main" val="3146321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algn="just"/>
            <a:r>
              <a:rPr lang="it-IT" dirty="0" smtClean="0"/>
              <a:t>Il movimento romantico non smentisce la centralità dell’uomo nell’universo delle idee e delle cose, ma è un uomo di tipo diverso: l’uomo romantico, anche quando ostenta atteggiamenti di superiore dominio delle cose, rivela un’irrequietezza.</a:t>
            </a:r>
          </a:p>
          <a:p>
            <a:pPr algn="just"/>
            <a:r>
              <a:rPr lang="it-IT" dirty="0" smtClean="0"/>
              <a:t>L’UOMO E’ </a:t>
            </a:r>
            <a:r>
              <a:rPr lang="it-IT" i="1" dirty="0" smtClean="0"/>
              <a:t>SPIRITO:</a:t>
            </a:r>
            <a:r>
              <a:rPr lang="it-IT" dirty="0" smtClean="0"/>
              <a:t> la parola significa la complessità della natura dell’uomo, che è sintesi di dimensioni diverse che non si escludono tra di loro e che non può essere ridotta a sola razionalità.   </a:t>
            </a:r>
          </a:p>
          <a:p>
            <a:pPr marL="0" indent="0" algn="just">
              <a:buNone/>
            </a:pPr>
            <a:endParaRPr lang="it-IT" dirty="0"/>
          </a:p>
        </p:txBody>
      </p:sp>
      <p:sp>
        <p:nvSpPr>
          <p:cNvPr id="3" name="Titolo 2"/>
          <p:cNvSpPr>
            <a:spLocks noGrp="1"/>
          </p:cNvSpPr>
          <p:nvPr>
            <p:ph type="title"/>
          </p:nvPr>
        </p:nvSpPr>
        <p:spPr/>
        <p:txBody>
          <a:bodyPr/>
          <a:lstStyle/>
          <a:p>
            <a:r>
              <a:rPr lang="it-IT" dirty="0" smtClean="0"/>
              <a:t>Una nuova centralità dell’uomo</a:t>
            </a:r>
            <a:br>
              <a:rPr lang="it-IT" dirty="0" smtClean="0"/>
            </a:br>
            <a:endParaRPr lang="it-IT" dirty="0"/>
          </a:p>
        </p:txBody>
      </p:sp>
    </p:spTree>
    <p:extLst>
      <p:ext uri="{BB962C8B-B14F-4D97-AF65-F5344CB8AC3E}">
        <p14:creationId xmlns:p14="http://schemas.microsoft.com/office/powerpoint/2010/main" val="284191352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La Ragione illuministica è finita e strumentale, mentre lo Spirito assoluto è Ragione metafisica, cioè essenza di tutte le cose e di tutti gli eventi della storia.</a:t>
            </a:r>
          </a:p>
          <a:p>
            <a:pPr algn="just"/>
            <a:r>
              <a:rPr lang="it-IT" dirty="0" smtClean="0"/>
              <a:t>Lo Spirito assoluto è lo spirito umano, che in ogni epoca e presso le civiltà si manifesta nelle diverse forme delle arti e delle credenze religiose e raggiunge l’apice dell’autocoscienza dell’uomo di cui è testimonianza la filosofia. </a:t>
            </a:r>
            <a:endParaRPr lang="it-IT" dirty="0"/>
          </a:p>
        </p:txBody>
      </p:sp>
      <p:sp>
        <p:nvSpPr>
          <p:cNvPr id="3" name="Titolo 2"/>
          <p:cNvSpPr>
            <a:spLocks noGrp="1"/>
          </p:cNvSpPr>
          <p:nvPr>
            <p:ph type="title"/>
          </p:nvPr>
        </p:nvSpPr>
        <p:spPr/>
        <p:txBody>
          <a:bodyPr/>
          <a:lstStyle/>
          <a:p>
            <a:r>
              <a:rPr lang="it-IT" sz="4000" dirty="0" smtClean="0"/>
              <a:t>RAGIONE ILLUMINISTICA E SPIRITO ROMANTICO</a:t>
            </a:r>
            <a:endParaRPr lang="it-IT" sz="4000" dirty="0"/>
          </a:p>
        </p:txBody>
      </p:sp>
    </p:spTree>
    <p:extLst>
      <p:ext uri="{BB962C8B-B14F-4D97-AF65-F5344CB8AC3E}">
        <p14:creationId xmlns:p14="http://schemas.microsoft.com/office/powerpoint/2010/main" val="295263748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Autofit/>
          </a:bodyPr>
          <a:lstStyle/>
          <a:p>
            <a:pPr algn="just"/>
            <a:r>
              <a:rPr lang="it-IT" sz="3600" dirty="0" smtClean="0"/>
              <a:t>Condizione di interiore dissidio, lacerazione del sentimento che non si sente mai pago, che si trova sempre in contrasto con la realtà e aspira ad un qualcosa di ulteriore, il quale peraltro gli sfugge di continuo.</a:t>
            </a:r>
            <a:endParaRPr lang="it-IT" sz="3600" dirty="0"/>
          </a:p>
        </p:txBody>
      </p:sp>
      <p:sp>
        <p:nvSpPr>
          <p:cNvPr id="3" name="Titolo 2"/>
          <p:cNvSpPr>
            <a:spLocks noGrp="1"/>
          </p:cNvSpPr>
          <p:nvPr>
            <p:ph type="title"/>
          </p:nvPr>
        </p:nvSpPr>
        <p:spPr/>
        <p:txBody>
          <a:bodyPr/>
          <a:lstStyle/>
          <a:p>
            <a:r>
              <a:rPr lang="it-IT" sz="4400" dirty="0" smtClean="0"/>
              <a:t>Cifra spirituale dell’uomo romantico</a:t>
            </a:r>
            <a:endParaRPr lang="it-IT" sz="4400" dirty="0"/>
          </a:p>
        </p:txBody>
      </p:sp>
    </p:spTree>
    <p:extLst>
      <p:ext uri="{BB962C8B-B14F-4D97-AF65-F5344CB8AC3E}">
        <p14:creationId xmlns:p14="http://schemas.microsoft.com/office/powerpoint/2010/main" val="41281291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Il sentimento romantico non è il sentimento che si afferma al di sopra della ragione o un sentimento di particolare intensità o violenza.</a:t>
            </a:r>
          </a:p>
          <a:p>
            <a:pPr algn="just"/>
            <a:r>
              <a:rPr lang="it-IT" dirty="0" smtClean="0"/>
              <a:t>Non è neppure il cosiddetto sentimentale, cioè un sentimento malinconico-contemplativo.</a:t>
            </a:r>
          </a:p>
          <a:p>
            <a:pPr algn="just"/>
            <a:r>
              <a:rPr lang="it-IT" dirty="0" smtClean="0"/>
              <a:t>È piuttosto un fatto di sensibilità: domina l’amore per l’irrisolutezza e le ambivalenze, l’inquietudine e l’irrequietezza che si compiacciono di sé e in sé si esauriscono.</a:t>
            </a:r>
            <a:endParaRPr lang="it-IT" dirty="0"/>
          </a:p>
        </p:txBody>
      </p:sp>
      <p:sp>
        <p:nvSpPr>
          <p:cNvPr id="3" name="Titolo 2"/>
          <p:cNvSpPr>
            <a:spLocks noGrp="1"/>
          </p:cNvSpPr>
          <p:nvPr>
            <p:ph type="title"/>
          </p:nvPr>
        </p:nvSpPr>
        <p:spPr/>
        <p:txBody>
          <a:bodyPr/>
          <a:lstStyle/>
          <a:p>
            <a:r>
              <a:rPr lang="it-IT" dirty="0" smtClean="0"/>
              <a:t>Quale sentimento?</a:t>
            </a:r>
            <a:endParaRPr lang="it-IT" dirty="0"/>
          </a:p>
        </p:txBody>
      </p:sp>
    </p:spTree>
    <p:extLst>
      <p:ext uri="{BB962C8B-B14F-4D97-AF65-F5344CB8AC3E}">
        <p14:creationId xmlns:p14="http://schemas.microsoft.com/office/powerpoint/2010/main" val="4179741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i="1" dirty="0" err="1" smtClean="0"/>
              <a:t>Sehnsucht</a:t>
            </a:r>
            <a:r>
              <a:rPr lang="it-IT" dirty="0" smtClean="0"/>
              <a:t> è traducibile con struggimento. E’ un desiderare tutto e nulla ad un tempo.</a:t>
            </a:r>
          </a:p>
          <a:p>
            <a:pPr algn="just"/>
            <a:r>
              <a:rPr lang="it-IT" dirty="0" smtClean="0"/>
              <a:t>È un desiderio che non può mai raggiungere la propria meta perché non la conosce e non vuole o non può conoscerla: è il ”male del desiderio”. Si tratta di un </a:t>
            </a:r>
            <a:r>
              <a:rPr lang="it-IT" i="1" dirty="0" smtClean="0"/>
              <a:t>desiderio del desiderio</a:t>
            </a:r>
            <a:r>
              <a:rPr lang="it-IT" dirty="0" smtClean="0"/>
              <a:t>, un desiderio che è sentito come inestinguibile e che per questo trova in sé il proprio pieno appagamento. </a:t>
            </a:r>
            <a:endParaRPr lang="it-IT" dirty="0"/>
          </a:p>
        </p:txBody>
      </p:sp>
      <p:sp>
        <p:nvSpPr>
          <p:cNvPr id="3" name="Titolo 2"/>
          <p:cNvSpPr>
            <a:spLocks noGrp="1"/>
          </p:cNvSpPr>
          <p:nvPr>
            <p:ph type="title"/>
          </p:nvPr>
        </p:nvSpPr>
        <p:spPr/>
        <p:txBody>
          <a:bodyPr/>
          <a:lstStyle/>
          <a:p>
            <a:r>
              <a:rPr lang="it-IT" i="1" dirty="0" err="1" smtClean="0"/>
              <a:t>Sehnsucht</a:t>
            </a:r>
            <a:endParaRPr lang="it-IT" i="1" dirty="0"/>
          </a:p>
        </p:txBody>
      </p:sp>
    </p:spTree>
    <p:extLst>
      <p:ext uri="{BB962C8B-B14F-4D97-AF65-F5344CB8AC3E}">
        <p14:creationId xmlns:p14="http://schemas.microsoft.com/office/powerpoint/2010/main" val="1562885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Ogni romantico ha sete di Infinito e quello struggimento che è desiderio irrealizzabile, lo è proprio perché ciò che in realtà brama è appunto l’Infinito. </a:t>
            </a:r>
          </a:p>
          <a:p>
            <a:pPr algn="just"/>
            <a:r>
              <a:rPr lang="it-IT" dirty="0" smtClean="0"/>
              <a:t>Questa tendenza all’Infinito è </a:t>
            </a:r>
            <a:r>
              <a:rPr lang="it-IT" i="1" dirty="0" err="1" smtClean="0"/>
              <a:t>streben</a:t>
            </a:r>
            <a:r>
              <a:rPr lang="it-IT" dirty="0" smtClean="0"/>
              <a:t>, un irrequieto tendere che non ha mai posa. </a:t>
            </a:r>
          </a:p>
          <a:p>
            <a:pPr algn="just"/>
            <a:r>
              <a:rPr lang="it-IT" dirty="0" smtClean="0"/>
              <a:t>L’Infinito è il senso e la radice del Finito.</a:t>
            </a:r>
          </a:p>
          <a:p>
            <a:pPr algn="just"/>
            <a:r>
              <a:rPr lang="it-IT" dirty="0" smtClean="0"/>
              <a:t>L’opera d’arte è l’Infinito che si manifesta nel finito.</a:t>
            </a:r>
            <a:endParaRPr lang="it-IT" dirty="0"/>
          </a:p>
        </p:txBody>
      </p:sp>
      <p:sp>
        <p:nvSpPr>
          <p:cNvPr id="3" name="Titolo 2"/>
          <p:cNvSpPr>
            <a:spLocks noGrp="1"/>
          </p:cNvSpPr>
          <p:nvPr>
            <p:ph type="title"/>
          </p:nvPr>
        </p:nvSpPr>
        <p:spPr/>
        <p:txBody>
          <a:bodyPr/>
          <a:lstStyle/>
          <a:p>
            <a:r>
              <a:rPr lang="it-IT" i="1" dirty="0" err="1" smtClean="0"/>
              <a:t>Streben</a:t>
            </a:r>
            <a:endParaRPr lang="it-IT" i="1" dirty="0"/>
          </a:p>
        </p:txBody>
      </p:sp>
    </p:spTree>
    <p:extLst>
      <p:ext uri="{BB962C8B-B14F-4D97-AF65-F5344CB8AC3E}">
        <p14:creationId xmlns:p14="http://schemas.microsoft.com/office/powerpoint/2010/main" val="56399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dirty="0" smtClean="0"/>
              <a:t>L’io è l’elemento portante del paradigma che idealmente riunisce i caratteri essenziali dell’uomo secondo la concezione romantica. </a:t>
            </a:r>
          </a:p>
          <a:p>
            <a:pPr algn="just"/>
            <a:r>
              <a:rPr lang="it-IT" dirty="0" smtClean="0"/>
              <a:t>“</a:t>
            </a:r>
            <a:r>
              <a:rPr lang="it-IT" i="1" dirty="0" smtClean="0"/>
              <a:t>Ed io, che sono</a:t>
            </a:r>
            <a:r>
              <a:rPr lang="it-IT" dirty="0" smtClean="0"/>
              <a:t>?”. L’io si differenzia da tutti gli altri esseri perché fa diventare domanda cosciente l’esigenza di significato della realtà che lui è e della relazione che lo lega a tutto. </a:t>
            </a:r>
          </a:p>
          <a:p>
            <a:pPr algn="just"/>
            <a:r>
              <a:rPr lang="it-IT" dirty="0" smtClean="0"/>
              <a:t>L’intellettuale romantico sembra sentire il bisogno di riflettere su un concetto astratto di uomo ma sull’uomo che è lui stesso, che accoglie tutte le dimensioni dello spirito.</a:t>
            </a:r>
            <a:endParaRPr lang="it-IT" dirty="0"/>
          </a:p>
        </p:txBody>
      </p:sp>
      <p:sp>
        <p:nvSpPr>
          <p:cNvPr id="3" name="Titolo 2"/>
          <p:cNvSpPr>
            <a:spLocks noGrp="1"/>
          </p:cNvSpPr>
          <p:nvPr>
            <p:ph type="title"/>
          </p:nvPr>
        </p:nvSpPr>
        <p:spPr/>
        <p:txBody>
          <a:bodyPr/>
          <a:lstStyle/>
          <a:p>
            <a:r>
              <a:rPr lang="it-IT" dirty="0" smtClean="0"/>
              <a:t>L’IO (1)</a:t>
            </a:r>
            <a:endParaRPr lang="it-IT" dirty="0"/>
          </a:p>
        </p:txBody>
      </p:sp>
    </p:spTree>
    <p:extLst>
      <p:ext uri="{BB962C8B-B14F-4D97-AF65-F5344CB8AC3E}">
        <p14:creationId xmlns:p14="http://schemas.microsoft.com/office/powerpoint/2010/main" val="132160697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a:bodyPr>
          <a:lstStyle/>
          <a:p>
            <a:pPr algn="just"/>
            <a:r>
              <a:rPr lang="it-IT" dirty="0" smtClean="0"/>
              <a:t>L’io è contraddistinto dal predicato dell’originalità. L’io è novità irripetibile e singolare. Il Romanticismo afferma il valore dell’identità del singolo, della differenza radicale di ciascuno. In estetica ciò si traduce nell’insofferenza verso il principio di imitazione consacrato dal classicismo.</a:t>
            </a:r>
          </a:p>
          <a:p>
            <a:pPr algn="just"/>
            <a:r>
              <a:rPr lang="it-IT" dirty="0" smtClean="0"/>
              <a:t>L’io è contraddistinto dal predicato dell’iniziativa permanente. L’originalità si declina come iniziativa creativa continua, vitalità in azione, poiché l’io è destinato ad una meta sempre infinitamente lontana, alla quale aspira il desiderio inesausto del suo spirito.</a:t>
            </a:r>
          </a:p>
          <a:p>
            <a:pPr marL="0" indent="0" algn="just">
              <a:buNone/>
            </a:pPr>
            <a:endParaRPr lang="it-IT" dirty="0"/>
          </a:p>
        </p:txBody>
      </p:sp>
      <p:sp>
        <p:nvSpPr>
          <p:cNvPr id="3" name="Titolo 2"/>
          <p:cNvSpPr>
            <a:spLocks noGrp="1"/>
          </p:cNvSpPr>
          <p:nvPr>
            <p:ph type="title"/>
          </p:nvPr>
        </p:nvSpPr>
        <p:spPr/>
        <p:txBody>
          <a:bodyPr/>
          <a:lstStyle/>
          <a:p>
            <a:r>
              <a:rPr lang="it-IT" dirty="0" smtClean="0"/>
              <a:t>L’IO (2)</a:t>
            </a:r>
            <a:endParaRPr lang="it-IT" dirty="0"/>
          </a:p>
        </p:txBody>
      </p:sp>
    </p:spTree>
    <p:extLst>
      <p:ext uri="{BB962C8B-B14F-4D97-AF65-F5344CB8AC3E}">
        <p14:creationId xmlns:p14="http://schemas.microsoft.com/office/powerpoint/2010/main" val="23081486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r>
              <a:rPr lang="it-IT" i="1" dirty="0" smtClean="0"/>
              <a:t>Che cos’è l’Illuminismo? L’Illuminismo è l’uscita dell’uomo da uno stato di minorità il quale è da imputare a lui stesso. Minorità è l’incapacità di servirsi del proprio intelletto senza essere guidati da un altro. Sapere </a:t>
            </a:r>
            <a:r>
              <a:rPr lang="it-IT" i="1" dirty="0" err="1" smtClean="0"/>
              <a:t>aude</a:t>
            </a:r>
            <a:r>
              <a:rPr lang="it-IT" i="1" dirty="0" smtClean="0"/>
              <a:t>! Abbi il coraggio di servirti delle tua propria intelligenza. </a:t>
            </a:r>
            <a:r>
              <a:rPr lang="it-IT" dirty="0" smtClean="0"/>
              <a:t>(I. Kant)</a:t>
            </a:r>
          </a:p>
          <a:p>
            <a:pPr marL="0" indent="0">
              <a:buNone/>
            </a:pPr>
            <a:endParaRPr lang="it-IT" i="1" dirty="0" smtClean="0"/>
          </a:p>
          <a:p>
            <a:pPr marL="0" indent="0">
              <a:buNone/>
            </a:pPr>
            <a:r>
              <a:rPr lang="it-IT" dirty="0"/>
              <a:t>E’ dunque </a:t>
            </a:r>
            <a:r>
              <a:rPr lang="it-IT" dirty="0" smtClean="0"/>
              <a:t>indispensabile un’opera di rischiaramento al quale:</a:t>
            </a:r>
          </a:p>
          <a:p>
            <a:pPr marL="0" indent="0">
              <a:buNone/>
            </a:pPr>
            <a:endParaRPr lang="it-IT" dirty="0" smtClean="0"/>
          </a:p>
          <a:p>
            <a:r>
              <a:rPr lang="it-IT" i="1" dirty="0" smtClean="0"/>
              <a:t>Non occorre altro che la libertà, quella di far pubblico uso della propria ragione in tutti i campi. </a:t>
            </a:r>
          </a:p>
          <a:p>
            <a:pPr marL="0" indent="0">
              <a:buNone/>
            </a:pPr>
            <a:endParaRPr lang="it-IT" dirty="0" smtClean="0"/>
          </a:p>
          <a:p>
            <a:pPr marL="0" indent="0">
              <a:buNone/>
            </a:pPr>
            <a:endParaRPr lang="it-IT" dirty="0"/>
          </a:p>
          <a:p>
            <a:pPr marL="0" indent="0">
              <a:buNone/>
            </a:pPr>
            <a:endParaRPr lang="it-IT" dirty="0"/>
          </a:p>
        </p:txBody>
      </p:sp>
      <p:sp>
        <p:nvSpPr>
          <p:cNvPr id="3" name="Titolo 2"/>
          <p:cNvSpPr>
            <a:spLocks noGrp="1"/>
          </p:cNvSpPr>
          <p:nvPr>
            <p:ph type="title"/>
          </p:nvPr>
        </p:nvSpPr>
        <p:spPr/>
        <p:txBody>
          <a:bodyPr/>
          <a:lstStyle/>
          <a:p>
            <a:r>
              <a:rPr lang="it-IT" sz="4400" dirty="0"/>
              <a:t>L</a:t>
            </a:r>
            <a:r>
              <a:rPr lang="it-IT" sz="4400" dirty="0" smtClean="0"/>
              <a:t>’essenza dell’Illuminismo</a:t>
            </a:r>
            <a:endParaRPr lang="it-IT" sz="4400" dirty="0"/>
          </a:p>
        </p:txBody>
      </p:sp>
    </p:spTree>
    <p:extLst>
      <p:ext uri="{BB962C8B-B14F-4D97-AF65-F5344CB8AC3E}">
        <p14:creationId xmlns:p14="http://schemas.microsoft.com/office/powerpoint/2010/main" val="98544253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L’animo rivendica alla propria irripetibile e viva personalità il diritto a rifarsi a un immediato, spontaneo, ingenuo accesso al mondo delle cose, che il distaccato approccio razionale invece ostacolerebbe. Tra l’animo e la realtà delle cose circostanti sembra intercorrere un misterioso legame nel quale è coinvolta la componente più libera dello spirito, quella del sentimento. </a:t>
            </a:r>
            <a:endParaRPr lang="it-IT" dirty="0"/>
          </a:p>
        </p:txBody>
      </p:sp>
      <p:sp>
        <p:nvSpPr>
          <p:cNvPr id="3" name="Titolo 2"/>
          <p:cNvSpPr>
            <a:spLocks noGrp="1"/>
          </p:cNvSpPr>
          <p:nvPr>
            <p:ph type="title"/>
          </p:nvPr>
        </p:nvSpPr>
        <p:spPr/>
        <p:txBody>
          <a:bodyPr/>
          <a:lstStyle/>
          <a:p>
            <a:r>
              <a:rPr lang="it-IT" dirty="0" smtClean="0"/>
              <a:t>L’IO (3)</a:t>
            </a:r>
            <a:endParaRPr lang="it-IT" dirty="0"/>
          </a:p>
        </p:txBody>
      </p:sp>
    </p:spTree>
    <p:extLst>
      <p:ext uri="{BB962C8B-B14F-4D97-AF65-F5344CB8AC3E}">
        <p14:creationId xmlns:p14="http://schemas.microsoft.com/office/powerpoint/2010/main" val="253199222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20000"/>
          </a:bodyPr>
          <a:lstStyle/>
          <a:p>
            <a:pPr algn="just"/>
            <a:r>
              <a:rPr lang="it-IT" dirty="0" smtClean="0"/>
              <a:t>L’io patisce la realtà , corrisponde ad essa in virtù della ricchezza del sentimento. Proprio grazie alla dimensione sentimentale, l’immaginazione stessa si apre e l’io è suscettibile di subire il richiamo del silenzio profondo di una notte stellata o l’invocazione della domanda di libertà di un popolo o la travolgente esperienza dell’innamoramento. </a:t>
            </a:r>
          </a:p>
          <a:p>
            <a:pPr algn="just"/>
            <a:r>
              <a:rPr lang="it-IT" dirty="0" smtClean="0"/>
              <a:t>Il tipo umano romantico vive con passione, si consegna all’ideale senza calcolo e senza risparmio. La facoltà del sentimento è ora esaltata come la fonte più autentica dell’espressività dell’animo umano e la sede più titolata per comprendere le cose in modo più profondo rispetto a quello consentito alle lucide categorie dell’intelletto. </a:t>
            </a:r>
            <a:endParaRPr lang="it-IT" dirty="0"/>
          </a:p>
        </p:txBody>
      </p:sp>
      <p:sp>
        <p:nvSpPr>
          <p:cNvPr id="3" name="Titolo 2"/>
          <p:cNvSpPr>
            <a:spLocks noGrp="1"/>
          </p:cNvSpPr>
          <p:nvPr>
            <p:ph type="title"/>
          </p:nvPr>
        </p:nvSpPr>
        <p:spPr/>
        <p:txBody>
          <a:bodyPr/>
          <a:lstStyle/>
          <a:p>
            <a:r>
              <a:rPr lang="it-IT" dirty="0" smtClean="0"/>
              <a:t>L’IO E LA REALTA’</a:t>
            </a:r>
            <a:br>
              <a:rPr lang="it-IT" dirty="0" smtClean="0"/>
            </a:br>
            <a:endParaRPr lang="it-IT" dirty="0"/>
          </a:p>
        </p:txBody>
      </p:sp>
    </p:spTree>
    <p:extLst>
      <p:ext uri="{BB962C8B-B14F-4D97-AF65-F5344CB8AC3E}">
        <p14:creationId xmlns:p14="http://schemas.microsoft.com/office/powerpoint/2010/main" val="214335969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L’io è una realtà finita: finito il tempo, finito lo spazio, finite le possibilità di azione.</a:t>
            </a:r>
          </a:p>
          <a:p>
            <a:pPr algn="just"/>
            <a:r>
              <a:rPr lang="it-IT" dirty="0" smtClean="0"/>
              <a:t>Anche l’illuminismo ruotava attorno alla nozione di finitezza, era contrassegnata dal realismo del limite che non ammetteva spazio per sogni e fantasie. Mentre dilatava la qualità delle prerogative della ragione nel mondo misurabile, veniva censurato un pungolo immanente alla ragione stessa, quello dell’approdo al non-finito di cui la stessa facoltà razionale intuisce l’incombente presenza. </a:t>
            </a:r>
            <a:endParaRPr lang="it-IT" dirty="0"/>
          </a:p>
        </p:txBody>
      </p:sp>
      <p:sp>
        <p:nvSpPr>
          <p:cNvPr id="3" name="Titolo 2"/>
          <p:cNvSpPr>
            <a:spLocks noGrp="1"/>
          </p:cNvSpPr>
          <p:nvPr>
            <p:ph type="title"/>
          </p:nvPr>
        </p:nvSpPr>
        <p:spPr/>
        <p:txBody>
          <a:bodyPr/>
          <a:lstStyle/>
          <a:p>
            <a:r>
              <a:rPr lang="it-IT" dirty="0" smtClean="0"/>
              <a:t>L’IO E L’INFINITO</a:t>
            </a:r>
            <a:endParaRPr lang="it-IT" dirty="0"/>
          </a:p>
        </p:txBody>
      </p:sp>
    </p:spTree>
    <p:extLst>
      <p:ext uri="{BB962C8B-B14F-4D97-AF65-F5344CB8AC3E}">
        <p14:creationId xmlns:p14="http://schemas.microsoft.com/office/powerpoint/2010/main" val="12791845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Il finito reclama l’oltre da sé, l’infinito perciò fissa la sua attenzione su quell’orizzonte che lo attrae più di ogni altra realtà sensibile e governabile. </a:t>
            </a:r>
          </a:p>
          <a:p>
            <a:pPr algn="just"/>
            <a:r>
              <a:rPr lang="it-IT" dirty="0" smtClean="0"/>
              <a:t>Insofferenza e ribellione: lo spirito si ribella a ciò che sa di limite meschino. Lo scontento per le circostanze storiche è spesso fertile pretesto per dare voce a una cultura dell’esilio. L’uomo è segnato da una condizione di esilio trascendentale.</a:t>
            </a:r>
          </a:p>
          <a:p>
            <a:pPr algn="just"/>
            <a:endParaRPr lang="it-IT" dirty="0"/>
          </a:p>
        </p:txBody>
      </p:sp>
      <p:sp>
        <p:nvSpPr>
          <p:cNvPr id="3" name="Titolo 2"/>
          <p:cNvSpPr>
            <a:spLocks noGrp="1"/>
          </p:cNvSpPr>
          <p:nvPr>
            <p:ph type="title"/>
          </p:nvPr>
        </p:nvSpPr>
        <p:spPr/>
        <p:txBody>
          <a:bodyPr/>
          <a:lstStyle/>
          <a:p>
            <a:r>
              <a:rPr lang="it-IT" dirty="0" smtClean="0"/>
              <a:t>FINITO E INFINITO</a:t>
            </a:r>
            <a:endParaRPr lang="it-IT" dirty="0"/>
          </a:p>
        </p:txBody>
      </p:sp>
    </p:spTree>
    <p:extLst>
      <p:ext uri="{BB962C8B-B14F-4D97-AF65-F5344CB8AC3E}">
        <p14:creationId xmlns:p14="http://schemas.microsoft.com/office/powerpoint/2010/main" val="42652002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dirty="0" smtClean="0"/>
              <a:t>L’irrequietezza non è contingente, è tensione originaria che si rende manifesta come desiderio che non incontra mai l’occasione propizia per la sua soddisfazione. </a:t>
            </a:r>
          </a:p>
          <a:p>
            <a:pPr algn="just"/>
            <a:r>
              <a:rPr lang="it-IT" i="1" dirty="0" err="1" smtClean="0"/>
              <a:t>Streben</a:t>
            </a:r>
            <a:r>
              <a:rPr lang="it-IT" dirty="0" smtClean="0"/>
              <a:t> è tensione, inesausta aspirazione e d esigenza di pienezza assoluta e paga di sé. In tale irrequietezza è racchiusa per l’uomo romantico l’autentica dignità dell’esperienza umana. </a:t>
            </a:r>
          </a:p>
          <a:p>
            <a:pPr algn="just"/>
            <a:r>
              <a:rPr lang="it-IT" i="1" dirty="0" err="1" smtClean="0"/>
              <a:t>Sehnsucht</a:t>
            </a:r>
            <a:r>
              <a:rPr lang="it-IT" dirty="0" smtClean="0"/>
              <a:t> (</a:t>
            </a:r>
            <a:r>
              <a:rPr lang="it-IT" dirty="0" err="1" smtClean="0"/>
              <a:t>trad</a:t>
            </a:r>
            <a:r>
              <a:rPr lang="it-IT" dirty="0" smtClean="0"/>
              <a:t>. insoddisfazione) è il giudizio permanente sulle circostanze del vivere e su ogni intrapresa dell’uomo.</a:t>
            </a:r>
            <a:endParaRPr lang="it-IT" dirty="0"/>
          </a:p>
        </p:txBody>
      </p:sp>
      <p:sp>
        <p:nvSpPr>
          <p:cNvPr id="3" name="Titolo 2"/>
          <p:cNvSpPr>
            <a:spLocks noGrp="1"/>
          </p:cNvSpPr>
          <p:nvPr>
            <p:ph type="title"/>
          </p:nvPr>
        </p:nvSpPr>
        <p:spPr/>
        <p:txBody>
          <a:bodyPr/>
          <a:lstStyle/>
          <a:p>
            <a:r>
              <a:rPr lang="it-IT" i="1" dirty="0" err="1" smtClean="0"/>
              <a:t>Streben</a:t>
            </a:r>
            <a:r>
              <a:rPr lang="it-IT" dirty="0" smtClean="0"/>
              <a:t> e </a:t>
            </a:r>
            <a:r>
              <a:rPr lang="it-IT" i="1" dirty="0" err="1" smtClean="0"/>
              <a:t>Sehnsucht</a:t>
            </a:r>
            <a:endParaRPr lang="it-IT" i="1" dirty="0"/>
          </a:p>
        </p:txBody>
      </p:sp>
    </p:spTree>
    <p:extLst>
      <p:ext uri="{BB962C8B-B14F-4D97-AF65-F5344CB8AC3E}">
        <p14:creationId xmlns:p14="http://schemas.microsoft.com/office/powerpoint/2010/main" val="32522618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pPr algn="just"/>
            <a:r>
              <a:rPr lang="it-IT" i="1" dirty="0" smtClean="0"/>
              <a:t>La noia è in un qualche modo il più sublime dei sentimenti umani. Considerare l’ampiezza inestimabile dello spazio, il numero e la mole meravigliosa dei mondi, e trovare che tutto è poco e piccino alle capacità dell’animo nostro; immaginarsi il numero dei mondi infinito, e l’universo infinito, e sentire che l’animo ed il desiderio nostro sarebbe ancora più grande saprebbe ancora più grande che sì fatto universo; e sempre accusare le cose di insufficienza e di nullità, e patire mancamento e </a:t>
            </a:r>
            <a:r>
              <a:rPr lang="it-IT" i="1" dirty="0" err="1" smtClean="0"/>
              <a:t>vòto</a:t>
            </a:r>
            <a:r>
              <a:rPr lang="it-IT" i="1" dirty="0" smtClean="0"/>
              <a:t>, e però noia, pare a me il maggior segno di grandezza e di nobiltà che si </a:t>
            </a:r>
            <a:r>
              <a:rPr lang="it-IT" i="1" dirty="0" err="1" smtClean="0"/>
              <a:t>vegga</a:t>
            </a:r>
            <a:r>
              <a:rPr lang="it-IT" i="1" dirty="0" smtClean="0"/>
              <a:t> della natura umana- Perciò la noia è poco nota agli uomini di nessun momento. </a:t>
            </a:r>
            <a:r>
              <a:rPr lang="it-IT" dirty="0" smtClean="0"/>
              <a:t>G. Leopardi</a:t>
            </a:r>
            <a:endParaRPr lang="it-IT" i="1" dirty="0"/>
          </a:p>
        </p:txBody>
      </p:sp>
      <p:sp>
        <p:nvSpPr>
          <p:cNvPr id="3" name="Titolo 2"/>
          <p:cNvSpPr>
            <a:spLocks noGrp="1"/>
          </p:cNvSpPr>
          <p:nvPr>
            <p:ph type="title"/>
          </p:nvPr>
        </p:nvSpPr>
        <p:spPr/>
        <p:txBody>
          <a:bodyPr/>
          <a:lstStyle/>
          <a:p>
            <a:r>
              <a:rPr lang="it-IT" dirty="0" smtClean="0"/>
              <a:t>La noia (</a:t>
            </a:r>
            <a:r>
              <a:rPr lang="it-IT" i="1" dirty="0" smtClean="0"/>
              <a:t>Pensieri, 68)</a:t>
            </a:r>
            <a:endParaRPr lang="it-IT" i="1" dirty="0"/>
          </a:p>
        </p:txBody>
      </p:sp>
    </p:spTree>
    <p:extLst>
      <p:ext uri="{BB962C8B-B14F-4D97-AF65-F5344CB8AC3E}">
        <p14:creationId xmlns:p14="http://schemas.microsoft.com/office/powerpoint/2010/main" val="240938806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dirty="0" smtClean="0"/>
              <a:t>Nella logica faustiana l’uomo non è più nulla quando, da un lato, smette di aspirare e quando, dall’altro, smette di essere insoddisfatto. </a:t>
            </a:r>
          </a:p>
          <a:p>
            <a:pPr algn="just"/>
            <a:r>
              <a:rPr lang="it-IT" dirty="0" smtClean="0"/>
              <a:t>L’uomo si compie nel paradosso, nel sentimento dell’insoddisfazione.</a:t>
            </a:r>
          </a:p>
          <a:p>
            <a:pPr algn="just"/>
            <a:r>
              <a:rPr lang="it-IT" dirty="0" smtClean="0"/>
              <a:t>L’appagamento può tuttavia accadere, magari per la durata di un istante, quando scopre che un segmento della realtà finita può farsi tramite per la percezione di un oltre. È l’esperienza de </a:t>
            </a:r>
            <a:r>
              <a:rPr lang="it-IT" i="1" dirty="0" smtClean="0"/>
              <a:t>L’infinito</a:t>
            </a:r>
            <a:r>
              <a:rPr lang="it-IT" dirty="0" smtClean="0"/>
              <a:t> di Giacomo Leopardi.</a:t>
            </a:r>
            <a:endParaRPr lang="it-IT" dirty="0"/>
          </a:p>
        </p:txBody>
      </p:sp>
      <p:sp>
        <p:nvSpPr>
          <p:cNvPr id="3" name="Titolo 2"/>
          <p:cNvSpPr>
            <a:spLocks noGrp="1"/>
          </p:cNvSpPr>
          <p:nvPr>
            <p:ph type="title"/>
          </p:nvPr>
        </p:nvSpPr>
        <p:spPr/>
        <p:txBody>
          <a:bodyPr/>
          <a:lstStyle/>
          <a:p>
            <a:r>
              <a:rPr lang="it-IT" i="1" dirty="0" smtClean="0"/>
              <a:t> </a:t>
            </a:r>
            <a:r>
              <a:rPr lang="it-IT" dirty="0" smtClean="0"/>
              <a:t>Il paradosso romantico</a:t>
            </a:r>
            <a:endParaRPr lang="it-IT" dirty="0"/>
          </a:p>
        </p:txBody>
      </p:sp>
    </p:spTree>
    <p:extLst>
      <p:ext uri="{BB962C8B-B14F-4D97-AF65-F5344CB8AC3E}">
        <p14:creationId xmlns:p14="http://schemas.microsoft.com/office/powerpoint/2010/main" val="390592122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99247" y="2280497"/>
            <a:ext cx="7745505" cy="3877815"/>
          </a:xfrm>
        </p:spPr>
        <p:txBody>
          <a:bodyPr>
            <a:normAutofit lnSpcReduction="10000"/>
          </a:bodyPr>
          <a:lstStyle/>
          <a:p>
            <a:pPr algn="just"/>
            <a:r>
              <a:rPr lang="it-IT" dirty="0" smtClean="0"/>
              <a:t>La coscienza dell’io è veramente matura quando lo porta a riconoscere di essere il destinatario della chiamata a realizzare un disegno: egli non è l’autore del disegno, ma può diventarne protagonista.</a:t>
            </a:r>
          </a:p>
          <a:p>
            <a:pPr algn="just"/>
            <a:r>
              <a:rPr lang="it-IT" dirty="0" smtClean="0"/>
              <a:t>Ogni singolo individuo è eccezionale e inimitabile.</a:t>
            </a:r>
          </a:p>
          <a:p>
            <a:pPr algn="just"/>
            <a:r>
              <a:rPr lang="it-IT" dirty="0" smtClean="0"/>
              <a:t>È necessario dare alla vita un’interpretazione eroica, immedesimarsi vitalmente con il proprio destino.</a:t>
            </a:r>
          </a:p>
          <a:p>
            <a:pPr algn="just"/>
            <a:r>
              <a:rPr lang="it-IT" dirty="0" smtClean="0"/>
              <a:t>Lo </a:t>
            </a:r>
            <a:r>
              <a:rPr lang="it-IT" i="1" dirty="0" smtClean="0"/>
              <a:t>spirto </a:t>
            </a:r>
            <a:r>
              <a:rPr lang="it-IT" i="1" dirty="0" err="1" smtClean="0"/>
              <a:t>guerrier</a:t>
            </a:r>
            <a:r>
              <a:rPr lang="it-IT" dirty="0" smtClean="0"/>
              <a:t> dice la disposizione dell’io a gettare generosamente tutto se stesso nel compito dell’esistenza, anche a rischio di insuccesso.</a:t>
            </a:r>
            <a:endParaRPr lang="it-IT" dirty="0"/>
          </a:p>
        </p:txBody>
      </p:sp>
      <p:sp>
        <p:nvSpPr>
          <p:cNvPr id="3" name="Titolo 2"/>
          <p:cNvSpPr>
            <a:spLocks noGrp="1"/>
          </p:cNvSpPr>
          <p:nvPr>
            <p:ph type="title"/>
          </p:nvPr>
        </p:nvSpPr>
        <p:spPr/>
        <p:txBody>
          <a:bodyPr/>
          <a:lstStyle/>
          <a:p>
            <a:r>
              <a:rPr lang="it-IT" dirty="0" smtClean="0"/>
              <a:t>IO E DESTINO</a:t>
            </a:r>
            <a:endParaRPr lang="it-IT" dirty="0"/>
          </a:p>
        </p:txBody>
      </p:sp>
    </p:spTree>
    <p:extLst>
      <p:ext uri="{BB962C8B-B14F-4D97-AF65-F5344CB8AC3E}">
        <p14:creationId xmlns:p14="http://schemas.microsoft.com/office/powerpoint/2010/main" val="3509398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99248" y="2248347"/>
            <a:ext cx="7745505" cy="3877815"/>
          </a:xfrm>
        </p:spPr>
        <p:txBody>
          <a:bodyPr>
            <a:normAutofit lnSpcReduction="10000"/>
          </a:bodyPr>
          <a:lstStyle/>
          <a:p>
            <a:pPr algn="just"/>
            <a:r>
              <a:rPr lang="it-IT" dirty="0" smtClean="0"/>
              <a:t>Inimicizia assoluta è posta tra la normalità e l’eccezionalità dell’io. </a:t>
            </a:r>
            <a:endParaRPr lang="it-IT" dirty="0"/>
          </a:p>
          <a:p>
            <a:pPr algn="just"/>
            <a:r>
              <a:rPr lang="it-IT" dirty="0" smtClean="0"/>
              <a:t>La decisione della scelta eroica diventa sfida lanciata verso tutto e tutti e si identifica con il sentimento del </a:t>
            </a:r>
            <a:r>
              <a:rPr lang="it-IT" i="1" dirty="0" smtClean="0"/>
              <a:t>titanismo</a:t>
            </a:r>
            <a:r>
              <a:rPr lang="it-IT" dirty="0" smtClean="0"/>
              <a:t> o del </a:t>
            </a:r>
            <a:r>
              <a:rPr lang="it-IT" i="1" dirty="0" smtClean="0"/>
              <a:t>vittimismo</a:t>
            </a:r>
            <a:r>
              <a:rPr lang="it-IT" dirty="0" smtClean="0"/>
              <a:t>. </a:t>
            </a:r>
          </a:p>
          <a:p>
            <a:pPr algn="just"/>
            <a:r>
              <a:rPr lang="it-IT" dirty="0" smtClean="0"/>
              <a:t>Titanismo e vittimismo si trovano all’estremo confine del modo di sentire e vivere la vocazione naturale dell’io che tutta la cultura romantica ha concepito come relazione con l’infinito, dimensione comune ad ogni uomo, nella quale consiste il suo </a:t>
            </a:r>
            <a:r>
              <a:rPr lang="it-IT" dirty="0"/>
              <a:t>a</a:t>
            </a:r>
            <a:r>
              <a:rPr lang="it-IT" dirty="0" smtClean="0"/>
              <a:t>utentico sentire.</a:t>
            </a:r>
          </a:p>
          <a:p>
            <a:pPr marL="0" indent="0">
              <a:buNone/>
            </a:pPr>
            <a:endParaRPr lang="it-IT" dirty="0"/>
          </a:p>
        </p:txBody>
      </p:sp>
      <p:sp>
        <p:nvSpPr>
          <p:cNvPr id="3" name="Titolo 2"/>
          <p:cNvSpPr>
            <a:spLocks noGrp="1"/>
          </p:cNvSpPr>
          <p:nvPr>
            <p:ph type="title"/>
          </p:nvPr>
        </p:nvSpPr>
        <p:spPr/>
        <p:txBody>
          <a:bodyPr/>
          <a:lstStyle/>
          <a:p>
            <a:r>
              <a:rPr lang="it-IT" dirty="0" smtClean="0"/>
              <a:t> Individualismo romantico</a:t>
            </a:r>
            <a:endParaRPr lang="it-IT" dirty="0"/>
          </a:p>
        </p:txBody>
      </p:sp>
    </p:spTree>
    <p:extLst>
      <p:ext uri="{BB962C8B-B14F-4D97-AF65-F5344CB8AC3E}">
        <p14:creationId xmlns:p14="http://schemas.microsoft.com/office/powerpoint/2010/main" val="25341231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Autofit/>
          </a:bodyPr>
          <a:lstStyle/>
          <a:p>
            <a:pPr algn="just"/>
            <a:r>
              <a:rPr lang="it-IT" sz="3600" dirty="0" smtClean="0"/>
              <a:t>Descrive </a:t>
            </a:r>
            <a:r>
              <a:rPr lang="it-IT" sz="3600" dirty="0"/>
              <a:t>la ribellione dello spirito che dichiara guerra contro tutto preferendo </a:t>
            </a:r>
            <a:r>
              <a:rPr lang="it-IT" sz="3600" dirty="0" smtClean="0"/>
              <a:t>un polemico orgoglioso isolamento piuttosto che cedere al compromesso con la meschinità delle cose.</a:t>
            </a:r>
            <a:endParaRPr lang="it-IT" sz="3600" dirty="0"/>
          </a:p>
          <a:p>
            <a:endParaRPr lang="it-IT" sz="3600" dirty="0"/>
          </a:p>
        </p:txBody>
      </p:sp>
      <p:sp>
        <p:nvSpPr>
          <p:cNvPr id="3" name="Titolo 2"/>
          <p:cNvSpPr>
            <a:spLocks noGrp="1"/>
          </p:cNvSpPr>
          <p:nvPr>
            <p:ph type="title"/>
          </p:nvPr>
        </p:nvSpPr>
        <p:spPr/>
        <p:txBody>
          <a:bodyPr/>
          <a:lstStyle/>
          <a:p>
            <a:r>
              <a:rPr lang="it-IT" dirty="0" smtClean="0"/>
              <a:t>TITANISMO</a:t>
            </a:r>
            <a:endParaRPr lang="it-IT" dirty="0"/>
          </a:p>
        </p:txBody>
      </p:sp>
    </p:spTree>
    <p:extLst>
      <p:ext uri="{BB962C8B-B14F-4D97-AF65-F5344CB8AC3E}">
        <p14:creationId xmlns:p14="http://schemas.microsoft.com/office/powerpoint/2010/main" val="1450478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20000"/>
          </a:bodyPr>
          <a:lstStyle/>
          <a:p>
            <a:pPr algn="just"/>
            <a:r>
              <a:rPr lang="it-IT" b="1" dirty="0" smtClean="0"/>
              <a:t>Pico della Mirandola</a:t>
            </a:r>
            <a:r>
              <a:rPr lang="it-IT" dirty="0" smtClean="0"/>
              <a:t>: nell’autodeterminazione Pico riconosce il principio del valore – </a:t>
            </a:r>
            <a:r>
              <a:rPr lang="it-IT" i="1" dirty="0" smtClean="0"/>
              <a:t>dignità</a:t>
            </a:r>
            <a:r>
              <a:rPr lang="it-IT" dirty="0" smtClean="0"/>
              <a:t> – dell’essere umano. Ma l</a:t>
            </a:r>
            <a:r>
              <a:rPr lang="it-IT" b="1" dirty="0" smtClean="0"/>
              <a:t>’orazione</a:t>
            </a:r>
            <a:r>
              <a:rPr lang="it-IT" dirty="0" smtClean="0"/>
              <a:t> entro cui si iscrive l’orazione </a:t>
            </a:r>
            <a:r>
              <a:rPr lang="it-IT" dirty="0" err="1" smtClean="0"/>
              <a:t>mirandoliana</a:t>
            </a:r>
            <a:r>
              <a:rPr lang="it-IT" dirty="0" smtClean="0"/>
              <a:t> </a:t>
            </a:r>
            <a:r>
              <a:rPr lang="it-IT" b="1" dirty="0" smtClean="0"/>
              <a:t>è di ordine metafisico </a:t>
            </a:r>
            <a:r>
              <a:rPr lang="it-IT" dirty="0" smtClean="0"/>
              <a:t>e la </a:t>
            </a:r>
            <a:r>
              <a:rPr lang="it-IT" b="1" dirty="0" smtClean="0"/>
              <a:t>dignità dell’uomo è una meraviglia che si colloca all’interno del cosmo creato.</a:t>
            </a:r>
          </a:p>
          <a:p>
            <a:pPr algn="just"/>
            <a:r>
              <a:rPr lang="it-IT" b="1" dirty="0" smtClean="0"/>
              <a:t>Al centro del testo kantiano </a:t>
            </a:r>
            <a:r>
              <a:rPr lang="it-IT" dirty="0" smtClean="0"/>
              <a:t>c’è l’</a:t>
            </a:r>
            <a:r>
              <a:rPr lang="it-IT" b="1" dirty="0" smtClean="0"/>
              <a:t>uomo</a:t>
            </a:r>
            <a:r>
              <a:rPr lang="it-IT" dirty="0" smtClean="0"/>
              <a:t> ma il </a:t>
            </a:r>
            <a:r>
              <a:rPr lang="it-IT" b="1" dirty="0" smtClean="0"/>
              <a:t>contesto è diverso</a:t>
            </a:r>
            <a:r>
              <a:rPr lang="it-IT" dirty="0" smtClean="0"/>
              <a:t>: è di </a:t>
            </a:r>
            <a:r>
              <a:rPr lang="it-IT" b="1" dirty="0" smtClean="0"/>
              <a:t>genere etico </a:t>
            </a:r>
            <a:r>
              <a:rPr lang="it-IT" dirty="0" smtClean="0"/>
              <a:t>e il </a:t>
            </a:r>
            <a:r>
              <a:rPr lang="it-IT" b="1" dirty="0" smtClean="0"/>
              <a:t>tono</a:t>
            </a:r>
            <a:r>
              <a:rPr lang="it-IT" dirty="0" smtClean="0"/>
              <a:t> è </a:t>
            </a:r>
            <a:r>
              <a:rPr lang="it-IT" b="1" dirty="0" smtClean="0"/>
              <a:t>quello della perorazione</a:t>
            </a:r>
            <a:r>
              <a:rPr lang="it-IT" dirty="0" smtClean="0"/>
              <a:t> affinché l</a:t>
            </a:r>
            <a:r>
              <a:rPr lang="it-IT" b="1" dirty="0" smtClean="0"/>
              <a:t>’uomo</a:t>
            </a:r>
            <a:r>
              <a:rPr lang="it-IT" dirty="0" smtClean="0"/>
              <a:t>, </a:t>
            </a:r>
            <a:r>
              <a:rPr lang="it-IT" b="1" dirty="0" smtClean="0"/>
              <a:t>non</a:t>
            </a:r>
            <a:r>
              <a:rPr lang="it-IT" dirty="0" smtClean="0"/>
              <a:t> in </a:t>
            </a:r>
            <a:r>
              <a:rPr lang="it-IT" b="1" dirty="0" smtClean="0"/>
              <a:t>quanto soggetto metafisicamente pensato</a:t>
            </a:r>
            <a:r>
              <a:rPr lang="it-IT" dirty="0" smtClean="0"/>
              <a:t>, </a:t>
            </a:r>
            <a:r>
              <a:rPr lang="it-IT" b="1" dirty="0" smtClean="0"/>
              <a:t>ma</a:t>
            </a:r>
            <a:r>
              <a:rPr lang="it-IT" dirty="0" smtClean="0"/>
              <a:t> nella qualità di </a:t>
            </a:r>
            <a:r>
              <a:rPr lang="it-IT" b="1" dirty="0" smtClean="0"/>
              <a:t>individuo della contemporaneità</a:t>
            </a:r>
            <a:r>
              <a:rPr lang="it-IT" dirty="0" smtClean="0"/>
              <a:t>, </a:t>
            </a:r>
            <a:r>
              <a:rPr lang="it-IT" b="1" dirty="0" smtClean="0"/>
              <a:t>proietti sul concreto momento storico</a:t>
            </a:r>
            <a:r>
              <a:rPr lang="it-IT" dirty="0" smtClean="0"/>
              <a:t> l’energia delle </a:t>
            </a:r>
            <a:r>
              <a:rPr lang="it-IT" b="1" dirty="0" smtClean="0"/>
              <a:t>sue naturali capacità di giudizio e azione. </a:t>
            </a:r>
            <a:endParaRPr lang="it-IT" b="1" dirty="0"/>
          </a:p>
        </p:txBody>
      </p:sp>
      <p:sp>
        <p:nvSpPr>
          <p:cNvPr id="3" name="Titolo 2"/>
          <p:cNvSpPr>
            <a:spLocks noGrp="1"/>
          </p:cNvSpPr>
          <p:nvPr>
            <p:ph type="title"/>
          </p:nvPr>
        </p:nvSpPr>
        <p:spPr/>
        <p:txBody>
          <a:bodyPr/>
          <a:lstStyle/>
          <a:p>
            <a:r>
              <a:rPr lang="it-IT" sz="4400" dirty="0" smtClean="0"/>
              <a:t>Umanesimo e Illuminismo</a:t>
            </a:r>
            <a:endParaRPr lang="it-IT" sz="4400" dirty="0"/>
          </a:p>
        </p:txBody>
      </p:sp>
    </p:spTree>
    <p:extLst>
      <p:ext uri="{BB962C8B-B14F-4D97-AF65-F5344CB8AC3E}">
        <p14:creationId xmlns:p14="http://schemas.microsoft.com/office/powerpoint/2010/main" val="247639507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r>
              <a:rPr lang="it-IT" sz="3600" dirty="0" smtClean="0"/>
              <a:t>È l’accusa rivolta alla realtà che ostenta tutta la sua finitezza particolare, di volere la sconfitta dell’io e di prevaricare sulla grandezza delle sue dimensioni originarie. </a:t>
            </a:r>
            <a:endParaRPr lang="it-IT" sz="3600" dirty="0"/>
          </a:p>
        </p:txBody>
      </p:sp>
      <p:sp>
        <p:nvSpPr>
          <p:cNvPr id="3" name="Titolo 2"/>
          <p:cNvSpPr>
            <a:spLocks noGrp="1"/>
          </p:cNvSpPr>
          <p:nvPr>
            <p:ph type="title"/>
          </p:nvPr>
        </p:nvSpPr>
        <p:spPr/>
        <p:txBody>
          <a:bodyPr/>
          <a:lstStyle/>
          <a:p>
            <a:r>
              <a:rPr lang="it-IT" dirty="0" smtClean="0"/>
              <a:t>VITTIMISMO</a:t>
            </a:r>
            <a:endParaRPr lang="it-IT" dirty="0"/>
          </a:p>
        </p:txBody>
      </p:sp>
    </p:spTree>
    <p:extLst>
      <p:ext uri="{BB962C8B-B14F-4D97-AF65-F5344CB8AC3E}">
        <p14:creationId xmlns:p14="http://schemas.microsoft.com/office/powerpoint/2010/main" val="17570135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DIMENSIONE ESTETICA</a:t>
            </a:r>
          </a:p>
          <a:p>
            <a:pPr marL="0" indent="0">
              <a:buNone/>
            </a:pPr>
            <a:endParaRPr lang="it-IT" dirty="0" smtClean="0"/>
          </a:p>
          <a:p>
            <a:r>
              <a:rPr lang="it-IT" dirty="0" smtClean="0"/>
              <a:t>DIMENSIONE RELIGIOSA </a:t>
            </a:r>
          </a:p>
          <a:p>
            <a:pPr marL="0" indent="0">
              <a:buNone/>
            </a:pPr>
            <a:endParaRPr lang="it-IT" dirty="0" smtClean="0"/>
          </a:p>
          <a:p>
            <a:r>
              <a:rPr lang="it-IT" dirty="0" smtClean="0"/>
              <a:t>DIMENSIONE DELLA STORIA</a:t>
            </a:r>
          </a:p>
          <a:p>
            <a:pPr marL="0" indent="0">
              <a:buNone/>
            </a:pPr>
            <a:endParaRPr lang="it-IT" dirty="0" smtClean="0"/>
          </a:p>
          <a:p>
            <a:r>
              <a:rPr lang="it-IT" dirty="0" smtClean="0"/>
              <a:t>DIMENSIONE DELLA NATURA</a:t>
            </a:r>
            <a:endParaRPr lang="it-IT" dirty="0"/>
          </a:p>
        </p:txBody>
      </p:sp>
      <p:sp>
        <p:nvSpPr>
          <p:cNvPr id="3" name="Titolo 2"/>
          <p:cNvSpPr>
            <a:spLocks noGrp="1"/>
          </p:cNvSpPr>
          <p:nvPr>
            <p:ph type="title"/>
          </p:nvPr>
        </p:nvSpPr>
        <p:spPr/>
        <p:txBody>
          <a:bodyPr/>
          <a:lstStyle/>
          <a:p>
            <a:r>
              <a:rPr lang="it-IT" sz="4400" dirty="0" smtClean="0"/>
              <a:t>Dimensioni della dialettica</a:t>
            </a:r>
            <a:endParaRPr lang="it-IT" sz="4400" dirty="0"/>
          </a:p>
        </p:txBody>
      </p:sp>
    </p:spTree>
    <p:extLst>
      <p:ext uri="{BB962C8B-B14F-4D97-AF65-F5344CB8AC3E}">
        <p14:creationId xmlns:p14="http://schemas.microsoft.com/office/powerpoint/2010/main" val="39944691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Esperienza del </a:t>
            </a:r>
            <a:r>
              <a:rPr lang="it-IT" i="1" dirty="0" smtClean="0"/>
              <a:t>sublime</a:t>
            </a:r>
            <a:r>
              <a:rPr lang="it-IT" dirty="0" smtClean="0"/>
              <a:t>: è l’esperienza del senza misura, dell’infinitamente grande e dell’infinitamente potente. Il sublime suscita timore perché induce nell’io l’intuizione, prima, e la consapevolezza, poi, della sua sproporzione davanti alla totalità. Attraverso il sussulto del perdersi si prepara l’inattesa intuizione di un godimento superiore ad ogni misura. Accade che l’avvertimento della paura prepari una dolcezza che proprio l’esperienza della sproporzione reca con sé. </a:t>
            </a:r>
            <a:endParaRPr lang="it-IT" dirty="0"/>
          </a:p>
        </p:txBody>
      </p:sp>
      <p:sp>
        <p:nvSpPr>
          <p:cNvPr id="3" name="Titolo 2"/>
          <p:cNvSpPr>
            <a:spLocks noGrp="1"/>
          </p:cNvSpPr>
          <p:nvPr>
            <p:ph type="title"/>
          </p:nvPr>
        </p:nvSpPr>
        <p:spPr/>
        <p:txBody>
          <a:bodyPr/>
          <a:lstStyle/>
          <a:p>
            <a:r>
              <a:rPr lang="it-IT" dirty="0" smtClean="0"/>
              <a:t>Dimensione estetica</a:t>
            </a:r>
            <a:endParaRPr lang="it-IT" dirty="0"/>
          </a:p>
        </p:txBody>
      </p:sp>
    </p:spTree>
    <p:extLst>
      <p:ext uri="{BB962C8B-B14F-4D97-AF65-F5344CB8AC3E}">
        <p14:creationId xmlns:p14="http://schemas.microsoft.com/office/powerpoint/2010/main" val="10572390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Il Romanticismo considera l’uomo quale realtà complessa, unità organica di molteplici componenti diverse che viene sintetizzata dall’espressione: “l’uomo è spirito”. È parola mutuata dall’ambito cristiano, ma ad essa conferisce inflessioni di tipo panteistico. La dimensione religiosa è dimensione pertinente all’apertura umana verso l’infinito. </a:t>
            </a:r>
            <a:endParaRPr lang="it-IT" dirty="0"/>
          </a:p>
        </p:txBody>
      </p:sp>
      <p:sp>
        <p:nvSpPr>
          <p:cNvPr id="3" name="Titolo 2"/>
          <p:cNvSpPr>
            <a:spLocks noGrp="1"/>
          </p:cNvSpPr>
          <p:nvPr>
            <p:ph type="title"/>
          </p:nvPr>
        </p:nvSpPr>
        <p:spPr/>
        <p:txBody>
          <a:bodyPr/>
          <a:lstStyle/>
          <a:p>
            <a:r>
              <a:rPr lang="it-IT" dirty="0" smtClean="0"/>
              <a:t>Dimensione religiosa</a:t>
            </a:r>
            <a:endParaRPr lang="it-IT" dirty="0"/>
          </a:p>
        </p:txBody>
      </p:sp>
    </p:spTree>
    <p:extLst>
      <p:ext uri="{BB962C8B-B14F-4D97-AF65-F5344CB8AC3E}">
        <p14:creationId xmlns:p14="http://schemas.microsoft.com/office/powerpoint/2010/main" val="39018714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L’uomo è storia, in sé e per sé, la storicità è parte costitutiva della sua natura. Passato, presente e futuro partecipano ad uguale titolo e con pari dignità alla vicenda tutta dell’umanità. Questo concetto chiave viene espresso con la parola tedesca </a:t>
            </a:r>
            <a:r>
              <a:rPr lang="it-IT" i="1" dirty="0" err="1" smtClean="0"/>
              <a:t>Aufhebung</a:t>
            </a:r>
            <a:r>
              <a:rPr lang="it-IT" dirty="0" smtClean="0"/>
              <a:t> che vuol dire inveramento e superamento: ogni momento della vita dell’uomo manifesta il senso vero di ciò che è già stato e, insieme, ne inizia l’</a:t>
            </a:r>
            <a:r>
              <a:rPr lang="it-IT" dirty="0" err="1" smtClean="0"/>
              <a:t>oltrepassamento</a:t>
            </a:r>
            <a:r>
              <a:rPr lang="it-IT" dirty="0" smtClean="0"/>
              <a:t>. Necessità delle illusioni in Foscolo. </a:t>
            </a:r>
            <a:endParaRPr lang="it-IT" dirty="0"/>
          </a:p>
        </p:txBody>
      </p:sp>
      <p:sp>
        <p:nvSpPr>
          <p:cNvPr id="3" name="Titolo 2"/>
          <p:cNvSpPr>
            <a:spLocks noGrp="1"/>
          </p:cNvSpPr>
          <p:nvPr>
            <p:ph type="title"/>
          </p:nvPr>
        </p:nvSpPr>
        <p:spPr/>
        <p:txBody>
          <a:bodyPr/>
          <a:lstStyle/>
          <a:p>
            <a:r>
              <a:rPr lang="it-IT" dirty="0" smtClean="0"/>
              <a:t>Dimensione della storia</a:t>
            </a:r>
            <a:endParaRPr lang="it-IT" dirty="0"/>
          </a:p>
        </p:txBody>
      </p:sp>
    </p:spTree>
    <p:extLst>
      <p:ext uri="{BB962C8B-B14F-4D97-AF65-F5344CB8AC3E}">
        <p14:creationId xmlns:p14="http://schemas.microsoft.com/office/powerpoint/2010/main" val="19950351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La natura, lungi dall’essere, letta nella sua dimensione unicamente fenomenica, diventa fonte di voci, di richiami misteriosi e suadenti che alludono a profondità arcane, risulta specchio di ciò che è presentito nell’animo perché accoglie la domanda umana e, insieme, promette di svelare il significato ultimo e comprensivo della realtà tutta e del misterioso destino di ogni uomo. </a:t>
            </a:r>
            <a:endParaRPr lang="it-IT" dirty="0"/>
          </a:p>
        </p:txBody>
      </p:sp>
      <p:sp>
        <p:nvSpPr>
          <p:cNvPr id="3" name="Titolo 2"/>
          <p:cNvSpPr>
            <a:spLocks noGrp="1"/>
          </p:cNvSpPr>
          <p:nvPr>
            <p:ph type="title"/>
          </p:nvPr>
        </p:nvSpPr>
        <p:spPr/>
        <p:txBody>
          <a:bodyPr/>
          <a:lstStyle/>
          <a:p>
            <a:r>
              <a:rPr lang="it-IT" dirty="0" smtClean="0"/>
              <a:t>Dimensione della natura</a:t>
            </a:r>
            <a:endParaRPr lang="it-IT" dirty="0"/>
          </a:p>
        </p:txBody>
      </p:sp>
    </p:spTree>
    <p:extLst>
      <p:ext uri="{BB962C8B-B14F-4D97-AF65-F5344CB8AC3E}">
        <p14:creationId xmlns:p14="http://schemas.microsoft.com/office/powerpoint/2010/main" val="725529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dirty="0" smtClean="0"/>
              <a:t>Il Romanticismo designa quel movimento spirituale che coinvolse poesia, filosofia, arte e musica che si sviluppò in Europa tra la fine del Settecento e l’inizio dell’Ottocento. </a:t>
            </a:r>
          </a:p>
          <a:p>
            <a:pPr algn="just"/>
            <a:r>
              <a:rPr lang="it-IT" dirty="0" smtClean="0"/>
              <a:t>L’aggettivo </a:t>
            </a:r>
            <a:r>
              <a:rPr lang="it-IT" i="1" dirty="0" err="1" smtClean="0"/>
              <a:t>romantic</a:t>
            </a:r>
            <a:r>
              <a:rPr lang="it-IT" dirty="0" smtClean="0"/>
              <a:t> appare per la prima volta in Inghilterra verso la metà del XVII secolo come termine usato per indicare il favoloso, lo stravagante, il fantastico, l’irreale. </a:t>
            </a:r>
          </a:p>
          <a:p>
            <a:pPr algn="just"/>
            <a:r>
              <a:rPr lang="it-IT" dirty="0" smtClean="0"/>
              <a:t>Gradatamente venne ad indicare il rinascere dell’istinto e dell’emozione che il prevalente razionalismo non aveva mai interamente soppresso. </a:t>
            </a:r>
          </a:p>
          <a:p>
            <a:pPr marL="0" indent="0" algn="just">
              <a:buNone/>
            </a:pPr>
            <a:endParaRPr lang="it-IT" dirty="0"/>
          </a:p>
        </p:txBody>
      </p:sp>
      <p:sp>
        <p:nvSpPr>
          <p:cNvPr id="3" name="Titolo 2"/>
          <p:cNvSpPr>
            <a:spLocks noGrp="1"/>
          </p:cNvSpPr>
          <p:nvPr>
            <p:ph type="title"/>
          </p:nvPr>
        </p:nvSpPr>
        <p:spPr/>
        <p:txBody>
          <a:bodyPr/>
          <a:lstStyle/>
          <a:p>
            <a:r>
              <a:rPr lang="it-IT" sz="4000" dirty="0" smtClean="0"/>
              <a:t>Il movimento artistico -letterario</a:t>
            </a:r>
            <a:endParaRPr lang="it-IT" sz="4000" dirty="0"/>
          </a:p>
        </p:txBody>
      </p:sp>
    </p:spTree>
    <p:extLst>
      <p:ext uri="{BB962C8B-B14F-4D97-AF65-F5344CB8AC3E}">
        <p14:creationId xmlns:p14="http://schemas.microsoft.com/office/powerpoint/2010/main" val="9146741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dirty="0" smtClean="0"/>
              <a:t>I romantici concepirono l’arte come una modalità di passaggio dal finito all’infinito, un accesso per via intuitiva al senso ultimo della realtà.</a:t>
            </a:r>
          </a:p>
          <a:p>
            <a:pPr algn="just"/>
            <a:r>
              <a:rPr lang="it-IT" dirty="0" smtClean="0"/>
              <a:t>L’arte, la musica, la poesia possiedono un’essenza simbolica e analogica: i simboli condensano in immagini significati reconditi e le analogie creano inedite corrispondenze tra aspetti lontani della realtà.</a:t>
            </a:r>
          </a:p>
          <a:p>
            <a:pPr algn="just"/>
            <a:r>
              <a:rPr lang="it-IT" dirty="0" smtClean="0"/>
              <a:t>Secondo </a:t>
            </a:r>
            <a:r>
              <a:rPr lang="it-IT" dirty="0" err="1" smtClean="0"/>
              <a:t>Schelling</a:t>
            </a:r>
            <a:r>
              <a:rPr lang="it-IT" dirty="0" smtClean="0"/>
              <a:t> l’arte costituisce il solo mezzo attraverso il quale l’uomo può accedere alle verità più profonde. </a:t>
            </a:r>
            <a:endParaRPr lang="it-IT" dirty="0"/>
          </a:p>
        </p:txBody>
      </p:sp>
      <p:sp>
        <p:nvSpPr>
          <p:cNvPr id="3" name="Titolo 2"/>
          <p:cNvSpPr>
            <a:spLocks noGrp="1"/>
          </p:cNvSpPr>
          <p:nvPr>
            <p:ph type="title"/>
          </p:nvPr>
        </p:nvSpPr>
        <p:spPr/>
        <p:txBody>
          <a:bodyPr/>
          <a:lstStyle/>
          <a:p>
            <a:r>
              <a:rPr lang="it-IT" dirty="0" smtClean="0"/>
              <a:t>Concezione dell’arte</a:t>
            </a:r>
            <a:endParaRPr lang="it-IT" dirty="0"/>
          </a:p>
        </p:txBody>
      </p:sp>
    </p:spTree>
    <p:extLst>
      <p:ext uri="{BB962C8B-B14F-4D97-AF65-F5344CB8AC3E}">
        <p14:creationId xmlns:p14="http://schemas.microsoft.com/office/powerpoint/2010/main" val="40908556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Polemica col classicismo</a:t>
            </a:r>
          </a:p>
          <a:p>
            <a:r>
              <a:rPr lang="it-IT" dirty="0" smtClean="0"/>
              <a:t>Soggettività del gusto</a:t>
            </a:r>
          </a:p>
          <a:p>
            <a:r>
              <a:rPr lang="it-IT" dirty="0" smtClean="0"/>
              <a:t>La letteratura deve essere moderna e nazionale</a:t>
            </a:r>
          </a:p>
          <a:p>
            <a:r>
              <a:rPr lang="it-IT" dirty="0" smtClean="0"/>
              <a:t>La letteratura deve essere popolare</a:t>
            </a:r>
          </a:p>
          <a:p>
            <a:r>
              <a:rPr lang="it-IT" dirty="0" smtClean="0"/>
              <a:t>La riscoperta delle tradizioni non classiche</a:t>
            </a:r>
          </a:p>
          <a:p>
            <a:r>
              <a:rPr lang="it-IT" dirty="0" smtClean="0"/>
              <a:t>Libertà dell’artista</a:t>
            </a:r>
          </a:p>
          <a:p>
            <a:r>
              <a:rPr lang="it-IT" dirty="0" smtClean="0"/>
              <a:t>Commistione degli stili</a:t>
            </a:r>
          </a:p>
          <a:p>
            <a:r>
              <a:rPr lang="it-IT" dirty="0" smtClean="0"/>
              <a:t>Ampliamento della materia poetabile</a:t>
            </a:r>
            <a:endParaRPr lang="it-IT" dirty="0"/>
          </a:p>
        </p:txBody>
      </p:sp>
      <p:sp>
        <p:nvSpPr>
          <p:cNvPr id="3" name="Titolo 2"/>
          <p:cNvSpPr>
            <a:spLocks noGrp="1"/>
          </p:cNvSpPr>
          <p:nvPr>
            <p:ph type="title"/>
          </p:nvPr>
        </p:nvSpPr>
        <p:spPr/>
        <p:txBody>
          <a:bodyPr/>
          <a:lstStyle/>
          <a:p>
            <a:r>
              <a:rPr lang="it-IT" sz="4400" dirty="0" smtClean="0"/>
              <a:t>Poetiche del Romanticismo</a:t>
            </a:r>
            <a:endParaRPr lang="it-IT" sz="4400" dirty="0"/>
          </a:p>
        </p:txBody>
      </p:sp>
    </p:spTree>
    <p:extLst>
      <p:ext uri="{BB962C8B-B14F-4D97-AF65-F5344CB8AC3E}">
        <p14:creationId xmlns:p14="http://schemas.microsoft.com/office/powerpoint/2010/main" val="40534885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La letteratura romantica non accettò regole che cristallizzassero il fluire della fantasia e la libera creatività del poeta. </a:t>
            </a:r>
          </a:p>
          <a:p>
            <a:pPr algn="just"/>
            <a:r>
              <a:rPr lang="it-IT" dirty="0" smtClean="0"/>
              <a:t>Il romanticismo criticò aspramente l’ ideale artistico del classicismo con le sue norme vincolanti e la rigorosa suddivisione dei generi e degli stili.</a:t>
            </a:r>
          </a:p>
          <a:p>
            <a:pPr algn="just"/>
            <a:r>
              <a:rPr lang="it-IT" dirty="0" smtClean="0"/>
              <a:t>Nacque un nuovo canone di autori del passato assunti a modello della nuova sensibilità.  </a:t>
            </a:r>
            <a:endParaRPr lang="it-IT" dirty="0"/>
          </a:p>
        </p:txBody>
      </p:sp>
      <p:sp>
        <p:nvSpPr>
          <p:cNvPr id="3" name="Titolo 2"/>
          <p:cNvSpPr>
            <a:spLocks noGrp="1"/>
          </p:cNvSpPr>
          <p:nvPr>
            <p:ph type="title"/>
          </p:nvPr>
        </p:nvSpPr>
        <p:spPr/>
        <p:txBody>
          <a:bodyPr/>
          <a:lstStyle/>
          <a:p>
            <a:r>
              <a:rPr lang="it-IT" sz="4400" dirty="0" smtClean="0"/>
              <a:t>Polemica con il classicismo</a:t>
            </a:r>
            <a:endParaRPr lang="it-IT" sz="4400" dirty="0"/>
          </a:p>
        </p:txBody>
      </p:sp>
    </p:spTree>
    <p:extLst>
      <p:ext uri="{BB962C8B-B14F-4D97-AF65-F5344CB8AC3E}">
        <p14:creationId xmlns:p14="http://schemas.microsoft.com/office/powerpoint/2010/main" val="52323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Non sembrano interessare a Kant le questioni connesse all’essenza dell’uomo (ogni sforzo metafisico è inconcludente e inattendibile).</a:t>
            </a:r>
          </a:p>
          <a:p>
            <a:pPr algn="just"/>
            <a:r>
              <a:rPr lang="it-IT" dirty="0" smtClean="0"/>
              <a:t>Gli interessa porre in essere i modi e le forme dell’emancipazione dell’uomo da autorità a lui esterne, che non sanno o non vogliono educare la sua naturale disposizione razionale a giudicare in modo autonomo. </a:t>
            </a:r>
            <a:endParaRPr lang="it-IT" dirty="0"/>
          </a:p>
        </p:txBody>
      </p:sp>
      <p:sp>
        <p:nvSpPr>
          <p:cNvPr id="3" name="Titolo 2"/>
          <p:cNvSpPr>
            <a:spLocks noGrp="1"/>
          </p:cNvSpPr>
          <p:nvPr>
            <p:ph type="title"/>
          </p:nvPr>
        </p:nvSpPr>
        <p:spPr/>
        <p:txBody>
          <a:bodyPr/>
          <a:lstStyle/>
          <a:p>
            <a:r>
              <a:rPr lang="it-IT" sz="4400" dirty="0" smtClean="0"/>
              <a:t>ANTROPOLOGIA KANTIANA</a:t>
            </a:r>
            <a:endParaRPr lang="it-IT" sz="4400" dirty="0"/>
          </a:p>
        </p:txBody>
      </p:sp>
    </p:spTree>
    <p:extLst>
      <p:ext uri="{BB962C8B-B14F-4D97-AF65-F5344CB8AC3E}">
        <p14:creationId xmlns:p14="http://schemas.microsoft.com/office/powerpoint/2010/main" val="145970386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1798 - </a:t>
            </a:r>
            <a:r>
              <a:rPr lang="it-IT" dirty="0"/>
              <a:t>I</a:t>
            </a:r>
            <a:r>
              <a:rPr lang="it-IT" dirty="0" smtClean="0"/>
              <a:t>n Germania, a Berlino, </a:t>
            </a:r>
            <a:r>
              <a:rPr lang="it-IT" dirty="0"/>
              <a:t>F</a:t>
            </a:r>
            <a:r>
              <a:rPr lang="it-IT" dirty="0" smtClean="0"/>
              <a:t>riedrich ed August Wilhelm </a:t>
            </a:r>
            <a:r>
              <a:rPr lang="it-IT" dirty="0" err="1" smtClean="0"/>
              <a:t>Schlegel</a:t>
            </a:r>
            <a:r>
              <a:rPr lang="it-IT" dirty="0" smtClean="0"/>
              <a:t> pubblicano il primo numero della rivista </a:t>
            </a:r>
            <a:r>
              <a:rPr lang="it-IT" i="1" dirty="0" smtClean="0"/>
              <a:t>Athenaeum</a:t>
            </a:r>
            <a:r>
              <a:rPr lang="it-IT" dirty="0" smtClean="0"/>
              <a:t>. Al movimento </a:t>
            </a:r>
            <a:r>
              <a:rPr lang="it-IT" dirty="0" smtClean="0"/>
              <a:t>aderirono </a:t>
            </a:r>
            <a:r>
              <a:rPr lang="it-IT" dirty="0" smtClean="0"/>
              <a:t>anche i poeti </a:t>
            </a:r>
            <a:r>
              <a:rPr lang="it-IT" dirty="0" err="1" smtClean="0"/>
              <a:t>Novalis</a:t>
            </a:r>
            <a:r>
              <a:rPr lang="it-IT" dirty="0" smtClean="0"/>
              <a:t> e Wilhelm Heinrich </a:t>
            </a:r>
            <a:r>
              <a:rPr lang="it-IT" dirty="0" err="1" smtClean="0"/>
              <a:t>Wackenroder</a:t>
            </a:r>
            <a:r>
              <a:rPr lang="it-IT" dirty="0" smtClean="0"/>
              <a:t>.</a:t>
            </a:r>
          </a:p>
          <a:p>
            <a:pPr algn="just"/>
            <a:r>
              <a:rPr lang="it-IT" dirty="0" smtClean="0"/>
              <a:t>1800 – La prefazione della seconda edizione alle </a:t>
            </a:r>
            <a:r>
              <a:rPr lang="it-IT" i="1" dirty="0" err="1" smtClean="0"/>
              <a:t>Lyrical</a:t>
            </a:r>
            <a:r>
              <a:rPr lang="it-IT" i="1" dirty="0" smtClean="0"/>
              <a:t> </a:t>
            </a:r>
            <a:r>
              <a:rPr lang="it-IT" i="1" dirty="0" err="1" smtClean="0"/>
              <a:t>Ballads</a:t>
            </a:r>
            <a:r>
              <a:rPr lang="it-IT" i="1" dirty="0" smtClean="0"/>
              <a:t> </a:t>
            </a:r>
            <a:r>
              <a:rPr lang="it-IT" dirty="0" smtClean="0"/>
              <a:t>di Samuel Taylor </a:t>
            </a:r>
            <a:r>
              <a:rPr lang="it-IT" dirty="0" err="1" smtClean="0"/>
              <a:t>Coleridge</a:t>
            </a:r>
            <a:r>
              <a:rPr lang="it-IT" dirty="0" smtClean="0"/>
              <a:t> è il manifesto del Romanticismo inglese. </a:t>
            </a:r>
          </a:p>
          <a:p>
            <a:pPr algn="just"/>
            <a:r>
              <a:rPr lang="it-IT" dirty="0" smtClean="0"/>
              <a:t>1813 – Il libro </a:t>
            </a:r>
            <a:r>
              <a:rPr lang="it-IT" i="1" dirty="0" smtClean="0"/>
              <a:t>Sulla Germania</a:t>
            </a:r>
            <a:r>
              <a:rPr lang="it-IT" dirty="0" smtClean="0"/>
              <a:t> di Madame de </a:t>
            </a:r>
            <a:r>
              <a:rPr lang="it-IT" dirty="0" err="1" smtClean="0"/>
              <a:t>Staël</a:t>
            </a:r>
            <a:r>
              <a:rPr lang="it-IT" dirty="0" smtClean="0"/>
              <a:t> segna la nascita del Romanticismo francese. </a:t>
            </a:r>
            <a:endParaRPr lang="it-IT" dirty="0"/>
          </a:p>
        </p:txBody>
      </p:sp>
      <p:sp>
        <p:nvSpPr>
          <p:cNvPr id="3" name="Titolo 2"/>
          <p:cNvSpPr>
            <a:spLocks noGrp="1"/>
          </p:cNvSpPr>
          <p:nvPr>
            <p:ph type="title"/>
          </p:nvPr>
        </p:nvSpPr>
        <p:spPr>
          <a:xfrm>
            <a:off x="688489" y="570156"/>
            <a:ext cx="7756263" cy="1054250"/>
          </a:xfrm>
        </p:spPr>
        <p:txBody>
          <a:bodyPr/>
          <a:lstStyle/>
          <a:p>
            <a:r>
              <a:rPr lang="it-IT" sz="4400" dirty="0" smtClean="0"/>
              <a:t>Scuole romantiche europee</a:t>
            </a:r>
            <a:endParaRPr lang="it-IT" sz="4400" dirty="0"/>
          </a:p>
        </p:txBody>
      </p:sp>
    </p:spTree>
    <p:extLst>
      <p:ext uri="{BB962C8B-B14F-4D97-AF65-F5344CB8AC3E}">
        <p14:creationId xmlns:p14="http://schemas.microsoft.com/office/powerpoint/2010/main" val="331326870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Autofit/>
          </a:bodyPr>
          <a:lstStyle/>
          <a:p>
            <a:pPr algn="just"/>
            <a:r>
              <a:rPr lang="it-IT" sz="3200" dirty="0" smtClean="0"/>
              <a:t>Il Romanticismo italiano è assai più moderato di quello tedesco: in Germania si accentuano gli aspetti irrazionalistici, fantastici, malinconici e tenebrosi, in Italia si sottolineano invece l’adesione al presente all’impegno civile e politico, alla realtà e al vero storico. </a:t>
            </a:r>
            <a:endParaRPr lang="it-IT" sz="3200" dirty="0"/>
          </a:p>
        </p:txBody>
      </p:sp>
      <p:sp>
        <p:nvSpPr>
          <p:cNvPr id="3" name="Titolo 2"/>
          <p:cNvSpPr>
            <a:spLocks noGrp="1"/>
          </p:cNvSpPr>
          <p:nvPr>
            <p:ph type="title"/>
          </p:nvPr>
        </p:nvSpPr>
        <p:spPr/>
        <p:txBody>
          <a:bodyPr/>
          <a:lstStyle/>
          <a:p>
            <a:r>
              <a:rPr lang="it-IT" dirty="0" smtClean="0"/>
              <a:t>E l’Italia?</a:t>
            </a:r>
            <a:endParaRPr lang="it-IT" dirty="0"/>
          </a:p>
        </p:txBody>
      </p:sp>
    </p:spTree>
    <p:extLst>
      <p:ext uri="{BB962C8B-B14F-4D97-AF65-F5344CB8AC3E}">
        <p14:creationId xmlns:p14="http://schemas.microsoft.com/office/powerpoint/2010/main" val="8643932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Nel gennaio 1816 sulla Biblioteca Italiana compare un articolo di Madame de </a:t>
            </a:r>
            <a:r>
              <a:rPr lang="it-IT" dirty="0" err="1" smtClean="0"/>
              <a:t>Stael</a:t>
            </a:r>
            <a:r>
              <a:rPr lang="it-IT" dirty="0" smtClean="0"/>
              <a:t> intitolato “</a:t>
            </a:r>
            <a:r>
              <a:rPr lang="it-IT" i="1" dirty="0" smtClean="0"/>
              <a:t>Sulla maniera e l’utilità delle traduzion</a:t>
            </a:r>
            <a:r>
              <a:rPr lang="it-IT" dirty="0" smtClean="0"/>
              <a:t>i” in cui la scrittrice francese invitava gli scrittori italiani a tradurre opere delle moderne letterature europee. Era un invito a cooperare al rinnovamento culturale e letterario in atto e una constatazione della decadenza della letteratura italiana. L’articolo suscitò enorme scalpore e la reazione degli intellettuali che si divisero in classici e romantici. </a:t>
            </a:r>
            <a:endParaRPr lang="it-IT" dirty="0"/>
          </a:p>
        </p:txBody>
      </p:sp>
      <p:sp>
        <p:nvSpPr>
          <p:cNvPr id="3" name="Titolo 2"/>
          <p:cNvSpPr>
            <a:spLocks noGrp="1"/>
          </p:cNvSpPr>
          <p:nvPr>
            <p:ph type="title"/>
          </p:nvPr>
        </p:nvSpPr>
        <p:spPr/>
        <p:txBody>
          <a:bodyPr/>
          <a:lstStyle/>
          <a:p>
            <a:r>
              <a:rPr lang="it-IT" sz="4400" dirty="0" smtClean="0"/>
              <a:t>Polemica classico-romantica </a:t>
            </a:r>
            <a:endParaRPr lang="it-IT" sz="4400" dirty="0"/>
          </a:p>
        </p:txBody>
      </p:sp>
    </p:spTree>
    <p:extLst>
      <p:ext uri="{BB962C8B-B14F-4D97-AF65-F5344CB8AC3E}">
        <p14:creationId xmlns:p14="http://schemas.microsoft.com/office/powerpoint/2010/main" val="2054179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i="1" dirty="0" smtClean="0"/>
              <a:t>Intorno all’ingiustizia di alcuni giudizi letterari italiani </a:t>
            </a:r>
            <a:r>
              <a:rPr lang="it-IT" dirty="0" smtClean="0"/>
              <a:t>di Ludovico di Breme.</a:t>
            </a:r>
          </a:p>
          <a:p>
            <a:pPr algn="just"/>
            <a:r>
              <a:rPr lang="it-IT" i="1" dirty="0" smtClean="0"/>
              <a:t>Avventure letterarie di un giorno </a:t>
            </a:r>
            <a:r>
              <a:rPr lang="it-IT" dirty="0" smtClean="0"/>
              <a:t>di Pietro </a:t>
            </a:r>
            <a:r>
              <a:rPr lang="it-IT" dirty="0" err="1" smtClean="0"/>
              <a:t>Borsieri</a:t>
            </a:r>
            <a:r>
              <a:rPr lang="it-IT" dirty="0" smtClean="0"/>
              <a:t>.</a:t>
            </a:r>
          </a:p>
          <a:p>
            <a:pPr algn="just"/>
            <a:r>
              <a:rPr lang="it-IT" i="1" dirty="0" smtClean="0"/>
              <a:t>Lettera semiseria di Grisostomo al suo figliolo </a:t>
            </a:r>
            <a:r>
              <a:rPr lang="it-IT" dirty="0" smtClean="0"/>
              <a:t>di Giovanni Berchet. </a:t>
            </a:r>
          </a:p>
          <a:p>
            <a:pPr algn="just"/>
            <a:r>
              <a:rPr lang="it-IT" dirty="0"/>
              <a:t> </a:t>
            </a:r>
            <a:r>
              <a:rPr lang="it-IT" dirty="0" smtClean="0"/>
              <a:t>A difesa delle loro posizioni i romantici milanesi fondarono nel 1818 un loro proprio periodico, il Conciliatore, tra i cui redattori figurava anche Silvio </a:t>
            </a:r>
            <a:r>
              <a:rPr lang="it-IT" dirty="0"/>
              <a:t>P</a:t>
            </a:r>
            <a:r>
              <a:rPr lang="it-IT" dirty="0" smtClean="0"/>
              <a:t>ellico. Tra i simpatizzanti ricordiamo invece A. Manzoni.</a:t>
            </a:r>
            <a:endParaRPr lang="it-IT" dirty="0"/>
          </a:p>
        </p:txBody>
      </p:sp>
      <p:sp>
        <p:nvSpPr>
          <p:cNvPr id="3" name="Titolo 2"/>
          <p:cNvSpPr>
            <a:spLocks noGrp="1"/>
          </p:cNvSpPr>
          <p:nvPr>
            <p:ph type="title"/>
          </p:nvPr>
        </p:nvSpPr>
        <p:spPr>
          <a:xfrm>
            <a:off x="739982" y="570156"/>
            <a:ext cx="7756263" cy="1054250"/>
          </a:xfrm>
        </p:spPr>
        <p:txBody>
          <a:bodyPr/>
          <a:lstStyle/>
          <a:p>
            <a:r>
              <a:rPr lang="it-IT" sz="4400" dirty="0" smtClean="0"/>
              <a:t>I manifesti del Romanticismo italiano (1816)</a:t>
            </a:r>
            <a:r>
              <a:rPr lang="it-IT" dirty="0" smtClean="0"/>
              <a:t> </a:t>
            </a:r>
            <a:endParaRPr lang="it-IT" dirty="0"/>
          </a:p>
        </p:txBody>
      </p:sp>
    </p:spTree>
    <p:extLst>
      <p:ext uri="{BB962C8B-B14F-4D97-AF65-F5344CB8AC3E}">
        <p14:creationId xmlns:p14="http://schemas.microsoft.com/office/powerpoint/2010/main" val="41566153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dirty="0" smtClean="0"/>
              <a:t>Parlando del Romanticismo italiano va rilevato un dato geografico. Esso fu un fenomeno essenzialmente milanese e ne furono esponenti esponenti dell’alta borghesia e dell’aristocrazia progressista milanese e lombarda che, già nel Settecento, guardava con interesse al progetto “illuminato” di una modernizzazione civile ed economica. </a:t>
            </a:r>
            <a:endParaRPr lang="it-IT" dirty="0"/>
          </a:p>
        </p:txBody>
      </p:sp>
      <p:sp>
        <p:nvSpPr>
          <p:cNvPr id="3" name="Titolo 2"/>
          <p:cNvSpPr>
            <a:spLocks noGrp="1"/>
          </p:cNvSpPr>
          <p:nvPr>
            <p:ph type="title"/>
          </p:nvPr>
        </p:nvSpPr>
        <p:spPr/>
        <p:txBody>
          <a:bodyPr/>
          <a:lstStyle/>
          <a:p>
            <a:r>
              <a:rPr lang="it-IT" sz="4400" dirty="0" smtClean="0"/>
              <a:t>Dall’Illuminismo al Romanticismo</a:t>
            </a:r>
            <a:endParaRPr lang="it-IT" sz="4400" dirty="0"/>
          </a:p>
        </p:txBody>
      </p:sp>
    </p:spTree>
    <p:extLst>
      <p:ext uri="{BB962C8B-B14F-4D97-AF65-F5344CB8AC3E}">
        <p14:creationId xmlns:p14="http://schemas.microsoft.com/office/powerpoint/2010/main" val="1568157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dirty="0" smtClean="0"/>
              <a:t>Il termine </a:t>
            </a:r>
            <a:r>
              <a:rPr lang="it-IT" i="1" dirty="0" smtClean="0"/>
              <a:t>Illuminismo</a:t>
            </a:r>
            <a:r>
              <a:rPr lang="it-IT" dirty="0" smtClean="0"/>
              <a:t> deriva dalla metafora della luce che indica la possibilità storica che la ragione umana ha di assumersi la responsabilità che le è propria, quella di portare uno sguardo chiaro, chiarificante e oggettivo della realtà, di compiere insomma un’iniziativa di rischiaramento (</a:t>
            </a:r>
            <a:r>
              <a:rPr lang="it-IT" i="1" dirty="0" err="1" smtClean="0"/>
              <a:t>Aufklaerung</a:t>
            </a:r>
            <a:r>
              <a:rPr lang="it-IT" dirty="0" smtClean="0"/>
              <a:t>, in tedesco)</a:t>
            </a:r>
          </a:p>
          <a:p>
            <a:pPr algn="just"/>
            <a:r>
              <a:rPr lang="it-IT" dirty="0" smtClean="0"/>
              <a:t>Spesso il termine diventa bandiera sventolata dagli intellettuali che lo pongono in contrasto con l’</a:t>
            </a:r>
            <a:r>
              <a:rPr lang="it-IT" i="1" dirty="0" smtClean="0"/>
              <a:t>oscurantismo</a:t>
            </a:r>
            <a:r>
              <a:rPr lang="it-IT" dirty="0" smtClean="0"/>
              <a:t> che avrebbe avvolto </a:t>
            </a:r>
            <a:r>
              <a:rPr lang="it-IT" dirty="0" err="1" smtClean="0"/>
              <a:t>pressochè</a:t>
            </a:r>
            <a:r>
              <a:rPr lang="it-IT" dirty="0" smtClean="0"/>
              <a:t> tutte le epoche del passato. </a:t>
            </a:r>
            <a:endParaRPr lang="it-IT" dirty="0"/>
          </a:p>
        </p:txBody>
      </p:sp>
      <p:sp>
        <p:nvSpPr>
          <p:cNvPr id="3" name="Titolo 2"/>
          <p:cNvSpPr>
            <a:spLocks noGrp="1"/>
          </p:cNvSpPr>
          <p:nvPr>
            <p:ph type="title"/>
          </p:nvPr>
        </p:nvSpPr>
        <p:spPr/>
        <p:txBody>
          <a:bodyPr/>
          <a:lstStyle/>
          <a:p>
            <a:r>
              <a:rPr lang="it-IT" dirty="0" smtClean="0"/>
              <a:t>Il termine “</a:t>
            </a:r>
            <a:r>
              <a:rPr lang="it-IT" i="1" dirty="0" smtClean="0"/>
              <a:t>illuminismo</a:t>
            </a:r>
            <a:r>
              <a:rPr lang="it-IT" dirty="0" smtClean="0"/>
              <a:t>”</a:t>
            </a:r>
            <a:endParaRPr lang="it-IT" dirty="0"/>
          </a:p>
        </p:txBody>
      </p:sp>
    </p:spTree>
    <p:extLst>
      <p:ext uri="{BB962C8B-B14F-4D97-AF65-F5344CB8AC3E}">
        <p14:creationId xmlns:p14="http://schemas.microsoft.com/office/powerpoint/2010/main" val="41746188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i="1" dirty="0" smtClean="0"/>
              <a:t>Gli altri uomini sono determinati ad agire, senza che si sappiano rendere conto delle cause che li inducono a muoversi, senza neppur pensare che ve ne siano. Il filosofo, invece, chiarisce le cause, spesso le previene, vi si abbandona con cognizione piena. </a:t>
            </a:r>
            <a:r>
              <a:rPr lang="it-IT" b="1" i="1" dirty="0" smtClean="0"/>
              <a:t>La ragione, rispetto al filosofo, è ciò che la grazia è rispetto al cristiano. </a:t>
            </a:r>
            <a:r>
              <a:rPr lang="it-IT" i="1" dirty="0" smtClean="0"/>
              <a:t>La grazia determina il cristiano ad agire</a:t>
            </a:r>
            <a:r>
              <a:rPr lang="it-IT" b="1" i="1" dirty="0" smtClean="0"/>
              <a:t>; la ragione determina il filosofo. </a:t>
            </a:r>
            <a:endParaRPr lang="it-IT" b="1" i="1" dirty="0"/>
          </a:p>
        </p:txBody>
      </p:sp>
      <p:sp>
        <p:nvSpPr>
          <p:cNvPr id="3" name="Titolo 2"/>
          <p:cNvSpPr>
            <a:spLocks noGrp="1"/>
          </p:cNvSpPr>
          <p:nvPr>
            <p:ph type="title"/>
          </p:nvPr>
        </p:nvSpPr>
        <p:spPr/>
        <p:txBody>
          <a:bodyPr/>
          <a:lstStyle/>
          <a:p>
            <a:r>
              <a:rPr lang="it-IT" sz="4400" dirty="0" smtClean="0"/>
              <a:t>La voce </a:t>
            </a:r>
            <a:r>
              <a:rPr lang="it-IT" sz="4400" i="1" dirty="0" smtClean="0"/>
              <a:t>filosofo </a:t>
            </a:r>
            <a:r>
              <a:rPr lang="it-IT" sz="4400" dirty="0" smtClean="0"/>
              <a:t>nell’Enciclopedia</a:t>
            </a:r>
            <a:endParaRPr lang="it-IT" sz="4400" dirty="0"/>
          </a:p>
        </p:txBody>
      </p:sp>
    </p:spTree>
    <p:extLst>
      <p:ext uri="{BB962C8B-B14F-4D97-AF65-F5344CB8AC3E}">
        <p14:creationId xmlns:p14="http://schemas.microsoft.com/office/powerpoint/2010/main" val="12071648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lnSpcReduction="10000"/>
          </a:bodyPr>
          <a:lstStyle/>
          <a:p>
            <a:pPr algn="just"/>
            <a:r>
              <a:rPr lang="it-IT" i="1" dirty="0" smtClean="0"/>
              <a:t>Per la mentalità dell’Illuminismo è fondamentale la fede nel ruolo predominante della ragione: si ritiene di poter dare con il suo aiuto una soluzione definitiva ai problemi della vita.</a:t>
            </a:r>
          </a:p>
          <a:p>
            <a:pPr marL="0" indent="0" algn="r">
              <a:buNone/>
            </a:pPr>
            <a:r>
              <a:rPr lang="it-IT" sz="2000" dirty="0" err="1" smtClean="0"/>
              <a:t>F</a:t>
            </a:r>
            <a:r>
              <a:rPr lang="it-IT" sz="2000" dirty="0" smtClean="0"/>
              <a:t>. </a:t>
            </a:r>
            <a:r>
              <a:rPr lang="it-IT" sz="2000" dirty="0" err="1" smtClean="0"/>
              <a:t>Valjavec</a:t>
            </a:r>
            <a:r>
              <a:rPr lang="it-IT" sz="2000" i="1" dirty="0" smtClean="0"/>
              <a:t>, Storia dell’Illuminismo, </a:t>
            </a:r>
            <a:r>
              <a:rPr lang="it-IT" sz="2000" dirty="0" smtClean="0"/>
              <a:t>Il Mulino Bologna 1973, p. 95</a:t>
            </a:r>
          </a:p>
          <a:p>
            <a:pPr marL="0" indent="0" algn="just">
              <a:buNone/>
            </a:pPr>
            <a:endParaRPr lang="it-IT" sz="2000" dirty="0"/>
          </a:p>
          <a:p>
            <a:pPr marL="0" indent="0" algn="just">
              <a:buNone/>
            </a:pPr>
            <a:r>
              <a:rPr lang="it-IT" dirty="0" smtClean="0"/>
              <a:t>La ragione è signora nell’ambito della natura, della società, della storia che essa è in grado di sondare, analizzare, misurare, sottoporre alla sua capacità di giudizio, ispirata per  disposizione naturale al criterio del </a:t>
            </a:r>
            <a:r>
              <a:rPr lang="it-IT" i="1" dirty="0" smtClean="0"/>
              <a:t>meglio. </a:t>
            </a:r>
            <a:endParaRPr lang="it-IT" i="1" dirty="0"/>
          </a:p>
        </p:txBody>
      </p:sp>
      <p:sp>
        <p:nvSpPr>
          <p:cNvPr id="3" name="Titolo 2"/>
          <p:cNvSpPr>
            <a:spLocks noGrp="1"/>
          </p:cNvSpPr>
          <p:nvPr>
            <p:ph type="title"/>
          </p:nvPr>
        </p:nvSpPr>
        <p:spPr/>
        <p:txBody>
          <a:bodyPr/>
          <a:lstStyle/>
          <a:p>
            <a:r>
              <a:rPr lang="it-IT" sz="4400" dirty="0" smtClean="0"/>
              <a:t>NATURA E RUOLO DELLA RAGIONE</a:t>
            </a:r>
            <a:endParaRPr lang="it-IT" sz="4400" dirty="0"/>
          </a:p>
        </p:txBody>
      </p:sp>
    </p:spTree>
    <p:extLst>
      <p:ext uri="{BB962C8B-B14F-4D97-AF65-F5344CB8AC3E}">
        <p14:creationId xmlns:p14="http://schemas.microsoft.com/office/powerpoint/2010/main" val="26069032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699247" y="2548528"/>
            <a:ext cx="7745505" cy="3877815"/>
          </a:xfrm>
        </p:spPr>
        <p:txBody>
          <a:bodyPr/>
          <a:lstStyle/>
          <a:p>
            <a:pPr algn="just"/>
            <a:r>
              <a:rPr lang="it-IT" dirty="0" smtClean="0"/>
              <a:t>La ragione non ha finalità teoretiche, non affronta questioni metafisiche. Ha finalità pratiche: la ragione è faro cioè porta chiarezze nell’ambito delle realtà finite ed empiricamente abbordabili.</a:t>
            </a:r>
          </a:p>
          <a:p>
            <a:pPr algn="just"/>
            <a:r>
              <a:rPr lang="it-IT" dirty="0" smtClean="0"/>
              <a:t>L’Illuminismo rifiuta l’idea di una ragione dedita alla ricerca del </a:t>
            </a:r>
            <a:r>
              <a:rPr lang="it-IT" i="1" dirty="0" smtClean="0"/>
              <a:t>vero-in-quanto-tale</a:t>
            </a:r>
            <a:r>
              <a:rPr lang="it-IT" dirty="0" smtClean="0"/>
              <a:t>, ma dedita alla finalizzazione delle conoscenze per iniziative di trasformazione della società.</a:t>
            </a:r>
            <a:endParaRPr lang="it-IT" dirty="0"/>
          </a:p>
        </p:txBody>
      </p:sp>
      <p:sp>
        <p:nvSpPr>
          <p:cNvPr id="3" name="Titolo 2"/>
          <p:cNvSpPr>
            <a:spLocks noGrp="1"/>
          </p:cNvSpPr>
          <p:nvPr>
            <p:ph type="title"/>
          </p:nvPr>
        </p:nvSpPr>
        <p:spPr/>
        <p:txBody>
          <a:bodyPr/>
          <a:lstStyle/>
          <a:p>
            <a:r>
              <a:rPr lang="it-IT" sz="4400" dirty="0" smtClean="0"/>
              <a:t>Una funzione non teoretica</a:t>
            </a:r>
            <a:endParaRPr lang="it-IT" sz="4400" dirty="0"/>
          </a:p>
        </p:txBody>
      </p:sp>
    </p:spTree>
    <p:extLst>
      <p:ext uri="{BB962C8B-B14F-4D97-AF65-F5344CB8AC3E}">
        <p14:creationId xmlns:p14="http://schemas.microsoft.com/office/powerpoint/2010/main" val="76180909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rdcover">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Copertina.thmx</Template>
  <TotalTime>413</TotalTime>
  <Words>3884</Words>
  <Application>Microsoft Macintosh PowerPoint</Application>
  <PresentationFormat>Presentazione su schermo (4:3)</PresentationFormat>
  <Paragraphs>175</Paragraphs>
  <Slides>54</Slides>
  <Notes>0</Notes>
  <HiddenSlides>0</HiddenSlides>
  <MMClips>0</MMClips>
  <ScaleCrop>false</ScaleCrop>
  <HeadingPairs>
    <vt:vector size="4" baseType="variant">
      <vt:variant>
        <vt:lpstr>Tema</vt:lpstr>
      </vt:variant>
      <vt:variant>
        <vt:i4>1</vt:i4>
      </vt:variant>
      <vt:variant>
        <vt:lpstr>Titoli diapositive</vt:lpstr>
      </vt:variant>
      <vt:variant>
        <vt:i4>54</vt:i4>
      </vt:variant>
    </vt:vector>
  </HeadingPairs>
  <TitlesOfParts>
    <vt:vector size="55" baseType="lpstr">
      <vt:lpstr>Hardcover</vt:lpstr>
      <vt:lpstr>ILLUMINISMO E ROMANTICISMO</vt:lpstr>
      <vt:lpstr>IL TEMPO LUNGO DELLA MODERNITA’</vt:lpstr>
      <vt:lpstr>L’essenza dell’Illuminismo</vt:lpstr>
      <vt:lpstr>Umanesimo e Illuminismo</vt:lpstr>
      <vt:lpstr>ANTROPOLOGIA KANTIANA</vt:lpstr>
      <vt:lpstr>Il termine “illuminismo”</vt:lpstr>
      <vt:lpstr>La voce filosofo nell’Enciclopedia</vt:lpstr>
      <vt:lpstr>NATURA E RUOLO DELLA RAGIONE</vt:lpstr>
      <vt:lpstr>Una funzione non teoretica</vt:lpstr>
      <vt:lpstr>Promuovere la felicità e il criterio dell’utile</vt:lpstr>
      <vt:lpstr>LA VIRTU’  </vt:lpstr>
      <vt:lpstr>Le finalità dell’arte</vt:lpstr>
      <vt:lpstr>Dall’idea universale di ragione, alcune categorie</vt:lpstr>
      <vt:lpstr>Rottura con la tradizione religiosa e culturale (1)</vt:lpstr>
      <vt:lpstr>Rottura con la tradizione culturale (2)</vt:lpstr>
      <vt:lpstr>L’uomo a una dimensione</vt:lpstr>
      <vt:lpstr> ANTROPOCENTRISMO RADICALE (1)</vt:lpstr>
      <vt:lpstr>ANTROPOCENTRISMO RADICALE (2)</vt:lpstr>
      <vt:lpstr>IL ROMANTICISMO. PRODROMI</vt:lpstr>
      <vt:lpstr>STURM UND DRANG</vt:lpstr>
      <vt:lpstr>La poesia ossianica</vt:lpstr>
      <vt:lpstr>Una nuova centralità dell’uomo </vt:lpstr>
      <vt:lpstr>RAGIONE ILLUMINISTICA E SPIRITO ROMANTICO</vt:lpstr>
      <vt:lpstr>Cifra spirituale dell’uomo romantico</vt:lpstr>
      <vt:lpstr>Quale sentimento?</vt:lpstr>
      <vt:lpstr>Sehnsucht</vt:lpstr>
      <vt:lpstr>Streben</vt:lpstr>
      <vt:lpstr>L’IO (1)</vt:lpstr>
      <vt:lpstr>L’IO (2)</vt:lpstr>
      <vt:lpstr>L’IO (3)</vt:lpstr>
      <vt:lpstr>L’IO E LA REALTA’ </vt:lpstr>
      <vt:lpstr>L’IO E L’INFINITO</vt:lpstr>
      <vt:lpstr>FINITO E INFINITO</vt:lpstr>
      <vt:lpstr>Streben e Sehnsucht</vt:lpstr>
      <vt:lpstr>La noia (Pensieri, 68)</vt:lpstr>
      <vt:lpstr> Il paradosso romantico</vt:lpstr>
      <vt:lpstr>IO E DESTINO</vt:lpstr>
      <vt:lpstr> Individualismo romantico</vt:lpstr>
      <vt:lpstr>TITANISMO</vt:lpstr>
      <vt:lpstr>VITTIMISMO</vt:lpstr>
      <vt:lpstr>Dimensioni della dialettica</vt:lpstr>
      <vt:lpstr>Dimensione estetica</vt:lpstr>
      <vt:lpstr>Dimensione religiosa</vt:lpstr>
      <vt:lpstr>Dimensione della storia</vt:lpstr>
      <vt:lpstr>Dimensione della natura</vt:lpstr>
      <vt:lpstr>Il movimento artistico -letterario</vt:lpstr>
      <vt:lpstr>Concezione dell’arte</vt:lpstr>
      <vt:lpstr>Poetiche del Romanticismo</vt:lpstr>
      <vt:lpstr>Polemica con il classicismo</vt:lpstr>
      <vt:lpstr>Scuole romantiche europee</vt:lpstr>
      <vt:lpstr>E l’Italia?</vt:lpstr>
      <vt:lpstr>Polemica classico-romantica </vt:lpstr>
      <vt:lpstr>I manifesti del Romanticismo italiano (1816) </vt:lpstr>
      <vt:lpstr>Dall’Illuminismo al Romanticismo</vt:lpstr>
    </vt:vector>
  </TitlesOfParts>
  <Company>Liceo Malpighi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ILLUMINISMO E ROMANTICISMO</dc:title>
  <dc:creator>Mara Ferroni</dc:creator>
  <cp:lastModifiedBy>Mara Ferroni</cp:lastModifiedBy>
  <cp:revision>43</cp:revision>
  <dcterms:created xsi:type="dcterms:W3CDTF">2012-06-24T07:17:19Z</dcterms:created>
  <dcterms:modified xsi:type="dcterms:W3CDTF">2012-09-27T03:54:27Z</dcterms:modified>
</cp:coreProperties>
</file>